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62" r:id="rId3"/>
    <p:sldId id="287" r:id="rId4"/>
    <p:sldId id="258" r:id="rId5"/>
    <p:sldId id="259" r:id="rId6"/>
    <p:sldId id="260" r:id="rId7"/>
    <p:sldId id="288" r:id="rId8"/>
    <p:sldId id="263" r:id="rId9"/>
    <p:sldId id="261" r:id="rId10"/>
    <p:sldId id="265" r:id="rId11"/>
    <p:sldId id="277" r:id="rId12"/>
    <p:sldId id="279" r:id="rId13"/>
    <p:sldId id="289" r:id="rId14"/>
    <p:sldId id="267" r:id="rId15"/>
    <p:sldId id="276" r:id="rId16"/>
    <p:sldId id="280" r:id="rId17"/>
    <p:sldId id="282" r:id="rId18"/>
    <p:sldId id="281" r:id="rId19"/>
    <p:sldId id="283" r:id="rId20"/>
    <p:sldId id="290" r:id="rId21"/>
    <p:sldId id="291" r:id="rId22"/>
    <p:sldId id="28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3399"/>
    <a:srgbClr val="FFFFFF"/>
    <a:srgbClr val="660033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9099" autoAdjust="0"/>
  </p:normalViewPr>
  <p:slideViewPr>
    <p:cSldViewPr>
      <p:cViewPr varScale="1">
        <p:scale>
          <a:sx n="63" d="100"/>
          <a:sy n="63" d="100"/>
        </p:scale>
        <p:origin x="-17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-920" y="-8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4"/>
  <c:chart>
    <c:title>
      <c:tx>
        <c:rich>
          <a:bodyPr/>
          <a:lstStyle/>
          <a:p>
            <a:pPr>
              <a:defRPr/>
            </a:pPr>
            <a:r>
              <a:rPr lang="en-US"/>
              <a:t>Academic Indicators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Latina/o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Sheet1!$A$2:$A$4</c:f>
              <c:strCache>
                <c:ptCount val="3"/>
                <c:pt idx="0">
                  <c:v>Perceptions of Math Confidence</c:v>
                </c:pt>
                <c:pt idx="1">
                  <c:v>Perceptions of Academic Ability</c:v>
                </c:pt>
                <c:pt idx="2">
                  <c:v>2 or More Biology Courses (HS)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42.1</c:v>
                </c:pt>
                <c:pt idx="1">
                  <c:v>71.5</c:v>
                </c:pt>
                <c:pt idx="2">
                  <c:v>54.6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cat>
            <c:strRef>
              <c:f>Sheet1!$A$2:$A$4</c:f>
              <c:strCache>
                <c:ptCount val="3"/>
                <c:pt idx="0">
                  <c:v>Perceptions of Math Confidence</c:v>
                </c:pt>
                <c:pt idx="1">
                  <c:v>Perceptions of Academic Ability</c:v>
                </c:pt>
                <c:pt idx="2">
                  <c:v>2 or More Biology Courses (HS)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53</c:v>
                </c:pt>
                <c:pt idx="1">
                  <c:v>81.900000000000006</c:v>
                </c:pt>
                <c:pt idx="2">
                  <c:v>60.5</c:v>
                </c:pt>
              </c:numCache>
            </c:numRef>
          </c:val>
        </c:ser>
        <c:dLbls>
          <c:showVal val="1"/>
        </c:dLbls>
        <c:overlap val="-25"/>
        <c:axId val="71631232"/>
        <c:axId val="72823936"/>
      </c:barChart>
      <c:catAx>
        <c:axId val="71631232"/>
        <c:scaling>
          <c:orientation val="minMax"/>
        </c:scaling>
        <c:axPos val="b"/>
        <c:majorTickMark val="none"/>
        <c:tickLblPos val="nextTo"/>
        <c:crossAx val="72823936"/>
        <c:crosses val="autoZero"/>
        <c:auto val="1"/>
        <c:lblAlgn val="ctr"/>
        <c:lblOffset val="100"/>
      </c:catAx>
      <c:valAx>
        <c:axId val="7282393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1631232"/>
        <c:crosses val="autoZero"/>
        <c:crossBetween val="between"/>
      </c:valAx>
    </c:plotArea>
    <c:legend>
      <c:legendPos val="t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4"/>
  <c:chart>
    <c:title>
      <c:tx>
        <c:rich>
          <a:bodyPr/>
          <a:lstStyle/>
          <a:p>
            <a:pPr>
              <a:defRPr/>
            </a:pPr>
            <a:r>
              <a:rPr lang="en-US"/>
              <a:t>Aspirations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Latina/o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Sheet1!$A$2:$A$3</c:f>
              <c:strCache>
                <c:ptCount val="2"/>
                <c:pt idx="0">
                  <c:v>Aspire to Ph.D. or Ed.D.</c:v>
                </c:pt>
                <c:pt idx="1">
                  <c:v>Aspire to become a Physician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35.799999999999997</c:v>
                </c:pt>
                <c:pt idx="1">
                  <c:v>31.3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cat>
            <c:strRef>
              <c:f>Sheet1!$A$2:$A$3</c:f>
              <c:strCache>
                <c:ptCount val="2"/>
                <c:pt idx="0">
                  <c:v>Aspire to Ph.D. or Ed.D.</c:v>
                </c:pt>
                <c:pt idx="1">
                  <c:v>Aspire to become a Physician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31.5</c:v>
                </c:pt>
                <c:pt idx="1">
                  <c:v>26.9</c:v>
                </c:pt>
              </c:numCache>
            </c:numRef>
          </c:val>
        </c:ser>
        <c:dLbls>
          <c:showVal val="1"/>
        </c:dLbls>
        <c:overlap val="-25"/>
        <c:axId val="86245760"/>
        <c:axId val="86247296"/>
      </c:barChart>
      <c:catAx>
        <c:axId val="86245760"/>
        <c:scaling>
          <c:orientation val="minMax"/>
        </c:scaling>
        <c:axPos val="b"/>
        <c:majorTickMark val="none"/>
        <c:tickLblPos val="nextTo"/>
        <c:crossAx val="86247296"/>
        <c:crosses val="autoZero"/>
        <c:auto val="1"/>
        <c:lblAlgn val="ctr"/>
        <c:lblOffset val="100"/>
      </c:catAx>
      <c:valAx>
        <c:axId val="8624729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86245760"/>
        <c:crosses val="autoZero"/>
        <c:crossBetween val="between"/>
      </c:valAx>
    </c:plotArea>
    <c:legend>
      <c:legendPos val="t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4"/>
  <c:chart>
    <c:title>
      <c:tx>
        <c:rich>
          <a:bodyPr/>
          <a:lstStyle/>
          <a:p>
            <a:pPr>
              <a:defRPr/>
            </a:pPr>
            <a:r>
              <a:rPr lang="en-US"/>
              <a:t>Racial Tension or Discrimination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Latina/o BBS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Sheet1!$A$2:$A$4</c:f>
              <c:strCache>
                <c:ptCount val="3"/>
                <c:pt idx="0">
                  <c:v>Singled out because of race, gender, sexual orientation</c:v>
                </c:pt>
                <c:pt idx="1">
                  <c:v>Heard faculty express stereotypes about racial/ethnic groups</c:v>
                </c:pt>
                <c:pt idx="2">
                  <c:v>Racial tension on this campus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18.8</c:v>
                </c:pt>
                <c:pt idx="1">
                  <c:v>19.3</c:v>
                </c:pt>
                <c:pt idx="2">
                  <c:v>13.4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White/Asian BBS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cat>
            <c:strRef>
              <c:f>Sheet1!$A$2:$A$4</c:f>
              <c:strCache>
                <c:ptCount val="3"/>
                <c:pt idx="0">
                  <c:v>Singled out because of race, gender, sexual orientation</c:v>
                </c:pt>
                <c:pt idx="1">
                  <c:v>Heard faculty express stereotypes about racial/ethnic groups</c:v>
                </c:pt>
                <c:pt idx="2">
                  <c:v>Racial tension on this campus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11.7</c:v>
                </c:pt>
                <c:pt idx="1">
                  <c:v>16.3</c:v>
                </c:pt>
                <c:pt idx="2">
                  <c:v>11.4</c:v>
                </c:pt>
              </c:numCache>
            </c:numRef>
          </c:val>
        </c:ser>
        <c:dLbls>
          <c:showVal val="1"/>
        </c:dLbls>
        <c:gapWidth val="75"/>
        <c:axId val="86692608"/>
        <c:axId val="86694144"/>
      </c:barChart>
      <c:catAx>
        <c:axId val="86692608"/>
        <c:scaling>
          <c:orientation val="minMax"/>
        </c:scaling>
        <c:axPos val="b"/>
        <c:majorTickMark val="none"/>
        <c:tickLblPos val="nextTo"/>
        <c:crossAx val="86694144"/>
        <c:crosses val="autoZero"/>
        <c:auto val="1"/>
        <c:lblAlgn val="ctr"/>
        <c:lblOffset val="100"/>
      </c:catAx>
      <c:valAx>
        <c:axId val="8669414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86692608"/>
        <c:crosses val="autoZero"/>
        <c:crossBetween val="between"/>
      </c:valAx>
    </c:plotArea>
    <c:legend>
      <c:legendPos val="t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0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Source of Financial Support</a:t>
            </a:r>
            <a:endParaRPr lang="en-US" dirty="0"/>
          </a:p>
        </c:rich>
      </c:tx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$0-$2,999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Sheet1!$A$2:$A$4</c:f>
              <c:strCache>
                <c:ptCount val="3"/>
                <c:pt idx="0">
                  <c:v>Family</c:v>
                </c:pt>
                <c:pt idx="1">
                  <c:v>Grants &amp; Scholarships</c:v>
                </c:pt>
                <c:pt idx="2">
                  <c:v>Loans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34</c:v>
                </c:pt>
                <c:pt idx="2">
                  <c:v>45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$3,000-$9,999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cat>
            <c:strRef>
              <c:f>Sheet1!$A$2:$A$4</c:f>
              <c:strCache>
                <c:ptCount val="3"/>
                <c:pt idx="0">
                  <c:v>Family</c:v>
                </c:pt>
                <c:pt idx="1">
                  <c:v>Grants &amp; Scholarships</c:v>
                </c:pt>
                <c:pt idx="2">
                  <c:v>Loans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25</c:v>
                </c:pt>
                <c:pt idx="1">
                  <c:v>24</c:v>
                </c:pt>
                <c:pt idx="2">
                  <c:v>27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$10,000 or more</c:v>
                </c:pt>
              </c:strCache>
            </c:strRef>
          </c:tx>
          <c:spPr>
            <a:solidFill>
              <a:srgbClr val="7030A0"/>
            </a:solidFill>
          </c:spPr>
          <c:cat>
            <c:strRef>
              <c:f>Sheet1!$A$2:$A$4</c:f>
              <c:strCache>
                <c:ptCount val="3"/>
                <c:pt idx="0">
                  <c:v>Family</c:v>
                </c:pt>
                <c:pt idx="1">
                  <c:v>Grants &amp; Scholarships</c:v>
                </c:pt>
                <c:pt idx="2">
                  <c:v>Loans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25</c:v>
                </c:pt>
                <c:pt idx="1">
                  <c:v>42</c:v>
                </c:pt>
                <c:pt idx="2">
                  <c:v>28</c:v>
                </c:pt>
              </c:numCache>
            </c:numRef>
          </c:val>
        </c:ser>
        <c:dLbls>
          <c:showVal val="1"/>
        </c:dLbls>
        <c:shape val="cylinder"/>
        <c:axId val="86255488"/>
        <c:axId val="86257024"/>
        <c:axId val="0"/>
      </c:bar3DChart>
      <c:catAx>
        <c:axId val="86255488"/>
        <c:scaling>
          <c:orientation val="minMax"/>
        </c:scaling>
        <c:axPos val="b"/>
        <c:majorTickMark val="none"/>
        <c:tickLblPos val="nextTo"/>
        <c:crossAx val="86257024"/>
        <c:crosses val="autoZero"/>
        <c:auto val="1"/>
        <c:lblAlgn val="ctr"/>
        <c:lblOffset val="100"/>
      </c:catAx>
      <c:valAx>
        <c:axId val="8625702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86255488"/>
        <c:crosses val="autoZero"/>
        <c:crossBetween val="between"/>
      </c:valAx>
    </c:plotArea>
    <c:legend>
      <c:legendPos val="t"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Co-curricular</a:t>
            </a:r>
            <a:r>
              <a:rPr lang="en-US" baseline="0" dirty="0" smtClean="0"/>
              <a:t> Involvement</a:t>
            </a:r>
            <a:endParaRPr lang="en-US" dirty="0"/>
          </a:p>
        </c:rich>
      </c:tx>
    </c:title>
    <c:view3D>
      <c:rAngAx val="1"/>
    </c:view3D>
    <c:backWall>
      <c:spPr>
        <a:noFill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33CCCC"/>
            </a:solidFill>
            <a:ln>
              <a:solidFill>
                <a:schemeClr val="accent1"/>
              </a:solidFill>
            </a:ln>
          </c:spPr>
          <c:dPt>
            <c:idx val="0"/>
            <c:spPr>
              <a:solidFill>
                <a:srgbClr val="FFFF00"/>
              </a:solidFill>
              <a:ln>
                <a:solidFill>
                  <a:schemeClr val="accent1"/>
                </a:solidFill>
              </a:ln>
            </c:spPr>
          </c:dPt>
          <c:dPt>
            <c:idx val="2"/>
            <c:spPr>
              <a:solidFill>
                <a:srgbClr val="7030A0"/>
              </a:solidFill>
              <a:ln>
                <a:solidFill>
                  <a:schemeClr val="accent1"/>
                </a:solidFill>
              </a:ln>
            </c:spPr>
          </c:dPt>
          <c:dLbls>
            <c:dLbl>
              <c:idx val="0"/>
              <c:layout>
                <c:manualLayout>
                  <c:x val="2.0000000000000004E-2"/>
                  <c:y val="-5.5555555555555407E-2"/>
                </c:manualLayout>
              </c:layout>
              <c:showVal val="1"/>
            </c:dLbl>
            <c:dLbl>
              <c:idx val="1"/>
              <c:layout>
                <c:manualLayout>
                  <c:x val="2.5000000000000005E-2"/>
                  <c:y val="-3.6111111111111219E-2"/>
                </c:manualLayout>
              </c:layout>
              <c:showVal val="1"/>
            </c:dLbl>
            <c:dLbl>
              <c:idx val="2"/>
              <c:layout>
                <c:manualLayout>
                  <c:x val="2.0000000000000004E-2"/>
                  <c:y val="-3.6111111111111219E-2"/>
                </c:manualLayout>
              </c:layout>
              <c:showVal val="1"/>
            </c:dLbl>
            <c:showVal val="1"/>
          </c:dLbls>
          <c:cat>
            <c:strRef>
              <c:f>Sheet1!$A$2:$A$5</c:f>
              <c:strCache>
                <c:ptCount val="3"/>
                <c:pt idx="0">
                  <c:v>Academic Program for URM</c:v>
                </c:pt>
                <c:pt idx="1">
                  <c:v>Club Related to Major</c:v>
                </c:pt>
                <c:pt idx="2">
                  <c:v>Undergrad Research Program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26.8</c:v>
                </c:pt>
                <c:pt idx="1">
                  <c:v>62.1</c:v>
                </c:pt>
                <c:pt idx="2">
                  <c:v>22.7</c:v>
                </c:pt>
              </c:numCache>
            </c:numRef>
          </c:val>
        </c:ser>
        <c:dLbls>
          <c:showVal val="1"/>
        </c:dLbls>
        <c:gapWidth val="113"/>
        <c:gapDepth val="120"/>
        <c:shape val="cylinder"/>
        <c:axId val="87814912"/>
        <c:axId val="87816448"/>
        <c:axId val="0"/>
      </c:bar3DChart>
      <c:catAx>
        <c:axId val="87814912"/>
        <c:scaling>
          <c:orientation val="minMax"/>
        </c:scaling>
        <c:axPos val="b"/>
        <c:majorTickMark val="none"/>
        <c:tickLblPos val="nextTo"/>
        <c:crossAx val="87816448"/>
        <c:crosses val="autoZero"/>
        <c:auto val="1"/>
        <c:lblAlgn val="ctr"/>
        <c:lblOffset val="100"/>
      </c:catAx>
      <c:valAx>
        <c:axId val="8781644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8781491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4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2008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Becoming an authority in my field</c:v>
                </c:pt>
                <c:pt idx="1">
                  <c:v>Making a theoretical contribution to science</c:v>
                </c:pt>
                <c:pt idx="2">
                  <c:v>Working to find a cure for a health problem</c:v>
                </c:pt>
                <c:pt idx="3">
                  <c:v>Improving the health of minority communities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61.7</c:v>
                </c:pt>
                <c:pt idx="1">
                  <c:v>41.5</c:v>
                </c:pt>
                <c:pt idx="2">
                  <c:v>57.7</c:v>
                </c:pt>
                <c:pt idx="3">
                  <c:v>61.9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rgbClr val="FFFF00"/>
            </a:solidFill>
          </c:spPr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Becoming an authority in my field</c:v>
                </c:pt>
                <c:pt idx="1">
                  <c:v>Making a theoretical contribution to science</c:v>
                </c:pt>
                <c:pt idx="2">
                  <c:v>Working to find a cure for a health problem</c:v>
                </c:pt>
                <c:pt idx="3">
                  <c:v>Improving the health of minority communities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65.599999999999994</c:v>
                </c:pt>
                <c:pt idx="1">
                  <c:v>39.200000000000003</c:v>
                </c:pt>
                <c:pt idx="2">
                  <c:v>53</c:v>
                </c:pt>
                <c:pt idx="3">
                  <c:v>61.2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2004</c:v>
                </c:pt>
              </c:strCache>
            </c:strRef>
          </c:tx>
          <c:spPr>
            <a:solidFill>
              <a:srgbClr val="7030A0"/>
            </a:solidFill>
          </c:spPr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Becoming an authority in my field</c:v>
                </c:pt>
                <c:pt idx="1">
                  <c:v>Making a theoretical contribution to science</c:v>
                </c:pt>
                <c:pt idx="2">
                  <c:v>Working to find a cure for a health problem</c:v>
                </c:pt>
                <c:pt idx="3">
                  <c:v>Improving the health of minority communities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61.2</c:v>
                </c:pt>
                <c:pt idx="1">
                  <c:v>39.1</c:v>
                </c:pt>
                <c:pt idx="2">
                  <c:v>56.5</c:v>
                </c:pt>
              </c:numCache>
            </c:numRef>
          </c:val>
        </c:ser>
        <c:dLbls>
          <c:showVal val="1"/>
        </c:dLbls>
        <c:gapWidth val="75"/>
        <c:axId val="87906944"/>
        <c:axId val="87912832"/>
      </c:barChart>
      <c:catAx>
        <c:axId val="87906944"/>
        <c:scaling>
          <c:orientation val="minMax"/>
        </c:scaling>
        <c:axPos val="l"/>
        <c:majorTickMark val="none"/>
        <c:tickLblPos val="nextTo"/>
        <c:crossAx val="87912832"/>
        <c:crosses val="autoZero"/>
        <c:auto val="1"/>
        <c:lblAlgn val="ctr"/>
        <c:lblOffset val="100"/>
      </c:catAx>
      <c:valAx>
        <c:axId val="8791283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7906944"/>
        <c:crosses val="autoZero"/>
        <c:crossBetween val="between"/>
      </c:valAx>
    </c:plotArea>
    <c:legend>
      <c:legendPos val="b"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8ABB1-435E-4290-8BE4-D6561CB1936D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45ED7-47A1-46C0-8B16-58E49E3754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A0451-24FC-4A1A-997B-0ECD24709D14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8D3958-81D2-482A-B12C-1387E09A6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-America</a:t>
            </a:r>
            <a:r>
              <a:rPr lang="en-US" baseline="0" dirty="0" smtClean="0"/>
              <a:t> COMPETES Act (2007 and reauthorized in 2010)-NSF to develop initiative to increase the number of Latina/o students completing degrees in STEM; in 2010, there are specifications for NSF to allocate additional funding to MSIs, including HSIs and HBCUs</a:t>
            </a:r>
          </a:p>
          <a:p>
            <a:endParaRPr lang="en-US" baseline="0" dirty="0" smtClean="0"/>
          </a:p>
          <a:p>
            <a:r>
              <a:rPr lang="en-US" baseline="0" dirty="0" smtClean="0"/>
              <a:t>-College Cost Reduction and Access ACT (2009) &amp; HCERA (2010)-money allocated to HSIs in order to increase STEM degree production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-Latinas/</a:t>
            </a:r>
            <a:r>
              <a:rPr lang="en-US" baseline="0" dirty="0" err="1" smtClean="0"/>
              <a:t>os</a:t>
            </a:r>
            <a:r>
              <a:rPr lang="en-US" baseline="0" dirty="0" smtClean="0"/>
              <a:t> are expected to make up 30% of U.S. population by 2050</a:t>
            </a:r>
          </a:p>
          <a:p>
            <a:r>
              <a:rPr lang="en-US" baseline="0" dirty="0" smtClean="0"/>
              <a:t>-In 2006, Latinas/</a:t>
            </a:r>
            <a:r>
              <a:rPr lang="en-US" baseline="0" dirty="0" err="1" smtClean="0"/>
              <a:t>os</a:t>
            </a:r>
            <a:r>
              <a:rPr lang="en-US" baseline="0" dirty="0" smtClean="0"/>
              <a:t> earned 3.5% of STEM master’s degrees and 4.4% of STEM doctoral degrees</a:t>
            </a:r>
          </a:p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TFS</a:t>
            </a:r>
            <a:r>
              <a:rPr lang="en-US" b="0" dirty="0" smtClean="0"/>
              <a:t>-</a:t>
            </a:r>
            <a:r>
              <a:rPr lang="en-US" dirty="0" smtClean="0"/>
              <a:t>70,249 first-time, full-time freshmen interested in pursuing BBS major,</a:t>
            </a:r>
            <a:r>
              <a:rPr lang="en-US" baseline="0" dirty="0" smtClean="0"/>
              <a:t> </a:t>
            </a:r>
            <a:r>
              <a:rPr lang="en-US" dirty="0" smtClean="0"/>
              <a:t>694 four-year colleges and universities,</a:t>
            </a:r>
            <a:r>
              <a:rPr lang="en-US" baseline="0" dirty="0" smtClean="0"/>
              <a:t> </a:t>
            </a:r>
            <a:r>
              <a:rPr lang="en-US" b="0" dirty="0" smtClean="0"/>
              <a:t>Latina/o BBS = 5,425; attempted to increase the number of MSIs,</a:t>
            </a:r>
            <a:r>
              <a:rPr lang="en-US" b="0" baseline="0" dirty="0" smtClean="0"/>
              <a:t> specific recruitment of institutions that produce large number of STEM URM degrees</a:t>
            </a:r>
            <a:endParaRPr lang="en-US" b="0" dirty="0" smtClean="0"/>
          </a:p>
          <a:p>
            <a:r>
              <a:rPr lang="en-US" sz="1200" b="1" dirty="0" smtClean="0"/>
              <a:t>YFCY-</a:t>
            </a:r>
            <a:r>
              <a:rPr lang="en-US" sz="1200" dirty="0" smtClean="0"/>
              <a:t>5,049 BBS and non-BBS majors,</a:t>
            </a:r>
            <a:r>
              <a:rPr lang="en-US" sz="1200" baseline="0" dirty="0" smtClean="0"/>
              <a:t> </a:t>
            </a:r>
            <a:r>
              <a:rPr lang="en-US" sz="1200" dirty="0" smtClean="0"/>
              <a:t>160 four-year colleges and universities,</a:t>
            </a:r>
            <a:r>
              <a:rPr lang="en-US" sz="1200" baseline="0" dirty="0" smtClean="0"/>
              <a:t> </a:t>
            </a:r>
            <a:r>
              <a:rPr lang="en-US" sz="1200" b="0" dirty="0" smtClean="0"/>
              <a:t>Latina/o BBS = 674, samples are weighted to account for non-response (22% response rate)</a:t>
            </a:r>
          </a:p>
          <a:p>
            <a:r>
              <a:rPr lang="en-US" sz="1200" b="1" dirty="0" smtClean="0"/>
              <a:t>CSS</a:t>
            </a:r>
            <a:r>
              <a:rPr lang="en-US" sz="1200" dirty="0" smtClean="0"/>
              <a:t>-5,049 BBS and non-BBS majors,</a:t>
            </a:r>
            <a:r>
              <a:rPr lang="en-US" sz="1200" baseline="0" dirty="0" smtClean="0"/>
              <a:t> </a:t>
            </a:r>
            <a:r>
              <a:rPr lang="en-US" sz="1200" dirty="0" smtClean="0"/>
              <a:t>160 four-year colleges and universities,</a:t>
            </a:r>
            <a:r>
              <a:rPr lang="en-US" sz="1200" baseline="0" dirty="0" smtClean="0"/>
              <a:t> </a:t>
            </a:r>
            <a:r>
              <a:rPr lang="en-US" sz="1200" b="0" dirty="0" smtClean="0"/>
              <a:t>Latina/o STEM = 594</a:t>
            </a:r>
          </a:p>
          <a:p>
            <a:pPr>
              <a:spcBef>
                <a:spcPts val="7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 b="1" dirty="0" smtClean="0"/>
              <a:t>Focus Groups</a:t>
            </a:r>
            <a:r>
              <a:rPr lang="en-US" sz="1200" b="0" dirty="0" smtClean="0"/>
              <a:t>-</a:t>
            </a:r>
            <a:r>
              <a:rPr lang="en-US" sz="2200" dirty="0" smtClean="0"/>
              <a:t>7 universities across U.S.</a:t>
            </a:r>
            <a:r>
              <a:rPr lang="en-US" sz="2200" baseline="0" dirty="0" smtClean="0"/>
              <a:t> (</a:t>
            </a:r>
            <a:r>
              <a:rPr lang="en-US" sz="2200" dirty="0" smtClean="0"/>
              <a:t>3 PWIs, 3 HSIs, 1 HBCU),</a:t>
            </a:r>
            <a:r>
              <a:rPr lang="en-US" sz="2200" baseline="0" dirty="0" smtClean="0"/>
              <a:t> </a:t>
            </a:r>
            <a:r>
              <a:rPr lang="en-US" sz="2200" dirty="0" smtClean="0"/>
              <a:t>150 masters /doctoral STEM students,</a:t>
            </a:r>
            <a:r>
              <a:rPr lang="en-US" sz="2200" baseline="0" dirty="0" smtClean="0"/>
              <a:t> </a:t>
            </a:r>
            <a:r>
              <a:rPr lang="en-US" sz="1200" b="0" dirty="0" smtClean="0"/>
              <a:t>Latina/o STEM = 37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Biomedical</a:t>
            </a:r>
            <a:r>
              <a:rPr lang="en-US" baseline="0" dirty="0" smtClean="0"/>
              <a:t> and behavioral sciences</a:t>
            </a:r>
          </a:p>
          <a:p>
            <a:r>
              <a:rPr lang="en-US" baseline="0" dirty="0" smtClean="0"/>
              <a:t>STEM doesn’t include psychology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 more, we mean percentages, not numbers!!</a:t>
            </a:r>
          </a:p>
          <a:p>
            <a:r>
              <a:rPr lang="en-US" dirty="0" smtClean="0"/>
              <a:t>All differences are significant at the .01 level (99% confidence):</a:t>
            </a:r>
          </a:p>
          <a:p>
            <a:r>
              <a:rPr lang="en-US" dirty="0" smtClean="0"/>
              <a:t>-11.5% of white students expect major</a:t>
            </a:r>
            <a:r>
              <a:rPr lang="en-US" baseline="0" dirty="0" smtClean="0"/>
              <a:t> concerns in financing college education compared to 23.7% of all Latina/o students; even more pronounced for Mexican American students (25.9%)</a:t>
            </a:r>
            <a:endParaRPr lang="en-US" dirty="0" smtClean="0"/>
          </a:p>
          <a:p>
            <a:r>
              <a:rPr lang="en-US" dirty="0" smtClean="0"/>
              <a:t>-Lower</a:t>
            </a:r>
            <a:r>
              <a:rPr lang="en-US" baseline="0" dirty="0" smtClean="0"/>
              <a:t> overall high school grades (65.7% of all white students had high school average grades of A- to A+ compared to 53.3% of all Latina/o aspiring scientists)</a:t>
            </a:r>
          </a:p>
          <a:p>
            <a:r>
              <a:rPr lang="en-US" baseline="0" dirty="0" smtClean="0"/>
              <a:t>-Other academic variables are on the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All differences are significant at the .01 level (99% confidence):</a:t>
            </a:r>
          </a:p>
          <a:p>
            <a:r>
              <a:rPr lang="en-US" dirty="0" smtClean="0"/>
              <a:t>-Math confidence</a:t>
            </a:r>
            <a:r>
              <a:rPr lang="en-US" baseline="0" dirty="0" smtClean="0"/>
              <a:t>=percentage of students who rated self “above average” or “highest 10%”</a:t>
            </a:r>
          </a:p>
          <a:p>
            <a:r>
              <a:rPr lang="en-US" baseline="0" dirty="0" smtClean="0"/>
              <a:t>-Academic ability=percentage of students who rated self “above average” or “highest 10%”</a:t>
            </a:r>
          </a:p>
          <a:p>
            <a:r>
              <a:rPr lang="en-US" baseline="0" dirty="0" smtClean="0"/>
              <a:t>-# of biology course=percentage of students who took 2 or more years of biology in high school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All differences are significant at the .01 level (99% confidence):</a:t>
            </a:r>
          </a:p>
          <a:p>
            <a:r>
              <a:rPr lang="en-US" dirty="0" smtClean="0"/>
              <a:t>-More</a:t>
            </a:r>
            <a:r>
              <a:rPr lang="en-US" baseline="0" dirty="0" smtClean="0"/>
              <a:t> Latina/o aspiring scientists (24.7%)</a:t>
            </a:r>
            <a:r>
              <a:rPr lang="en-US" dirty="0" smtClean="0"/>
              <a:t> at 4-year colleges</a:t>
            </a:r>
            <a:r>
              <a:rPr lang="en-US" baseline="0" dirty="0" smtClean="0"/>
              <a:t> attend a NIH institution compared to </a:t>
            </a:r>
            <a:r>
              <a:rPr lang="en-US" dirty="0" smtClean="0"/>
              <a:t>white students (3.2%)</a:t>
            </a:r>
            <a:r>
              <a:rPr lang="en-US" baseline="0" dirty="0" smtClean="0"/>
              <a:t> </a:t>
            </a:r>
          </a:p>
          <a:p>
            <a:r>
              <a:rPr lang="en-US" dirty="0" smtClean="0"/>
              <a:t>-More Latina/o aspiring scientists</a:t>
            </a:r>
            <a:r>
              <a:rPr lang="en-US" baseline="0" dirty="0" smtClean="0"/>
              <a:t> (10.8%) participated in summer research programs than white students (6.9%)</a:t>
            </a:r>
          </a:p>
          <a:p>
            <a:r>
              <a:rPr lang="en-US" baseline="0" dirty="0" smtClean="0"/>
              <a:t>-</a:t>
            </a:r>
            <a:r>
              <a:rPr lang="en-US" dirty="0" smtClean="0"/>
              <a:t>More Latina/o aspiring scientists</a:t>
            </a:r>
            <a:r>
              <a:rPr lang="en-US" baseline="0" dirty="0" smtClean="0"/>
              <a:t> (7.1%) participated in health science research programs than white students (3.7%)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All differences are significant at the .01 level (99% confidence):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All differences are significant at the .01 level (99% confidence):</a:t>
            </a:r>
          </a:p>
          <a:p>
            <a:r>
              <a:rPr lang="en-US" dirty="0" smtClean="0"/>
              <a:t>-More Latina/o</a:t>
            </a:r>
            <a:r>
              <a:rPr lang="en-US" baseline="0" dirty="0" smtClean="0"/>
              <a:t> BBS majors (26.9%) said they have “major” financial concerns compared to 17.8% of White and Asian BBS majors</a:t>
            </a:r>
          </a:p>
          <a:p>
            <a:r>
              <a:rPr lang="en-US" baseline="0" dirty="0" smtClean="0"/>
              <a:t>-Only 8.9% of Latina/o BBS majors had average grades of A compared to 17.9% White and Asian BBS</a:t>
            </a:r>
          </a:p>
          <a:p>
            <a:r>
              <a:rPr lang="en-US" baseline="0" dirty="0" smtClean="0"/>
              <a:t>-Higher percentage of White and Asian BBS majors rated themselves “above average” or “highest 10%” on academic ability (71.3%) and mathematical ability (48.9%) compared to Latina/o BBS majors (58.5% and 37.9%)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Rates “Agree” or “Strongly agree”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***Only the first column (singled out) is significant at the .01 level (99% confidence)***</a:t>
            </a:r>
            <a:r>
              <a:rPr lang="en-US" baseline="0" dirty="0" smtClean="0"/>
              <a:t> (but I left it here because it is still interesting)</a:t>
            </a:r>
            <a:endParaRPr lang="en-US" dirty="0" smtClean="0"/>
          </a:p>
          <a:p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All differences are significant at the .01 level (99% confidence):</a:t>
            </a:r>
          </a:p>
          <a:p>
            <a:r>
              <a:rPr lang="en-US" dirty="0" smtClean="0"/>
              <a:t>-61.2% of Latino/a students said it</a:t>
            </a:r>
            <a:r>
              <a:rPr lang="en-US" baseline="0" dirty="0" smtClean="0"/>
              <a:t> is “very important” or “essential” to improve the health of minority communities compared to 41.1% of White and Asian students</a:t>
            </a:r>
          </a:p>
          <a:p>
            <a:pPr>
              <a:buFontTx/>
              <a:buChar char="-"/>
            </a:pPr>
            <a:r>
              <a:rPr lang="en-US" baseline="0" dirty="0" smtClean="0"/>
              <a:t>49.5% of Latina/o students took a first-year exp course compared to 39.7% of White and Asian BBS students</a:t>
            </a:r>
          </a:p>
          <a:p>
            <a:pPr>
              <a:buFontTx/>
              <a:buChar char="-"/>
            </a:pPr>
            <a:r>
              <a:rPr lang="en-US" baseline="0" dirty="0" smtClean="0"/>
              <a:t>**Sig at 95%: 16.6% of Latina/o students worked on professor’s research compared to 11.5% of White and Asian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2004, 30.4% of Latina/o aspiring scientists wanted</a:t>
            </a:r>
            <a:r>
              <a:rPr lang="en-US" baseline="0" dirty="0" smtClean="0"/>
              <a:t> to pursue a doctorate compared to 19.8% in 2008</a:t>
            </a:r>
          </a:p>
          <a:p>
            <a:r>
              <a:rPr lang="en-US" baseline="0" dirty="0" smtClean="0"/>
              <a:t>In 2004, 31.7% of Latina/o aspiring scientists wanted to pursue a master’s compared to 34.8% in 2008</a:t>
            </a:r>
            <a:r>
              <a:rPr lang="en-US" dirty="0" smtClean="0"/>
              <a:t> </a:t>
            </a:r>
          </a:p>
          <a:p>
            <a:r>
              <a:rPr lang="en-US" dirty="0" smtClean="0"/>
              <a:t>36.5% of Latina/o STEM </a:t>
            </a:r>
            <a:r>
              <a:rPr lang="en-US" dirty="0" err="1" smtClean="0"/>
              <a:t>persisters</a:t>
            </a:r>
            <a:r>
              <a:rPr lang="en-US" dirty="0" smtClean="0"/>
              <a:t> indicated they “frequently” or “occasionally” contribute money to help their family compared</a:t>
            </a:r>
            <a:r>
              <a:rPr lang="en-US" baseline="0" dirty="0" smtClean="0"/>
              <a:t> to 24% of White/Asian STEM </a:t>
            </a:r>
            <a:r>
              <a:rPr lang="en-US" baseline="0" dirty="0" err="1" smtClean="0"/>
              <a:t>persisters</a:t>
            </a:r>
            <a:r>
              <a:rPr lang="en-US" baseline="0" dirty="0" smtClean="0"/>
              <a:t> (significant at .01 level)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Persisters</a:t>
            </a:r>
            <a:r>
              <a:rPr lang="en-US" dirty="0" smtClean="0"/>
              <a:t> have maintained their dedication to science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Marked “Very</a:t>
            </a:r>
            <a:r>
              <a:rPr lang="en-US" baseline="0" dirty="0" smtClean="0"/>
              <a:t> Important” or “Essential”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-In</a:t>
            </a:r>
            <a:r>
              <a:rPr lang="en-US" baseline="0" dirty="0" smtClean="0"/>
              <a:t> a study we conducted for the American Educational Researchers Association (AERA) conference, we looked at factors that predict persistence using regression analyses</a:t>
            </a:r>
            <a:endParaRPr lang="en-US" dirty="0" smtClean="0"/>
          </a:p>
          <a:p>
            <a:r>
              <a:rPr lang="en-US" dirty="0" smtClean="0"/>
              <a:t>-Of</a:t>
            </a:r>
            <a:r>
              <a:rPr lang="en-US" baseline="0" dirty="0" smtClean="0"/>
              <a:t> the 887 Latina/o students who aspired to a STEM degree in fall 2004, 55.9% (n=594) indicated that they were majoring in a STEM degree in spring 2008.   </a:t>
            </a:r>
          </a:p>
          <a:p>
            <a:r>
              <a:rPr lang="en-US" dirty="0" smtClean="0"/>
              <a:t>-Together, these</a:t>
            </a:r>
            <a:r>
              <a:rPr lang="en-US" baseline="0" dirty="0" smtClean="0"/>
              <a:t> variables were found to account for 12% of the variance in persistence of Latina/o STEM majors</a:t>
            </a:r>
            <a:endParaRPr lang="en-US" dirty="0" smtClean="0"/>
          </a:p>
          <a:p>
            <a:r>
              <a:rPr lang="en-US" dirty="0" smtClean="0"/>
              <a:t>-First generation college students are less likely to persist</a:t>
            </a:r>
          </a:p>
          <a:p>
            <a:r>
              <a:rPr lang="en-US" dirty="0" smtClean="0"/>
              <a:t>-Higher standardized test scores (SAT/ACT) are correlated with higher persistence</a:t>
            </a:r>
          </a:p>
          <a:p>
            <a:r>
              <a:rPr lang="en-US" dirty="0" smtClean="0"/>
              <a:t>-Participation in a club/org related to major and participation in undergraduate research predicts persistence</a:t>
            </a:r>
          </a:p>
          <a:p>
            <a:r>
              <a:rPr lang="en-US" dirty="0" smtClean="0"/>
              <a:t>-Both positive and negative cross-racial interactions were negatively</a:t>
            </a:r>
            <a:r>
              <a:rPr lang="en-US" baseline="0" dirty="0" smtClean="0"/>
              <a:t> correlated with persistence but the positive cross-racial interactions were not significant; since regression does not imply causality, it cannot be said that racial interactions cause people to depart from STEM majors but is may mean that Latina/o students in STEM majors simply have fewer cross-racial interactions</a:t>
            </a:r>
          </a:p>
          <a:p>
            <a:r>
              <a:rPr lang="en-US" baseline="0" dirty="0" smtClean="0"/>
              <a:t>-STEM </a:t>
            </a:r>
            <a:r>
              <a:rPr lang="en-US" baseline="0" dirty="0" err="1" smtClean="0"/>
              <a:t>persisters</a:t>
            </a:r>
            <a:r>
              <a:rPr lang="en-US" baseline="0" dirty="0" smtClean="0"/>
              <a:t> had a greater sense of belonging; again, causality is not implied but sense of belonging was significantly correlated with persistence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3958-81D2-482A-B12C-1387E09A6CD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7C46EE-A056-48A5-A1A9-5347F2F29DC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3232150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rgbClr val="B7BFC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rgbClr val="2132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4124325" y="2589213"/>
            <a:ext cx="1524000" cy="1601787"/>
            <a:chOff x="2598" y="1631"/>
            <a:chExt cx="960" cy="1009"/>
          </a:xfrm>
        </p:grpSpPr>
        <p:pic>
          <p:nvPicPr>
            <p:cNvPr id="9" name="Picture 79" descr="untitled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t="36655" r="80545"/>
            <a:stretch>
              <a:fillRect/>
            </a:stretch>
          </p:blipFill>
          <p:spPr bwMode="auto">
            <a:xfrm>
              <a:off x="2598" y="1631"/>
              <a:ext cx="9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79" descr="untitled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r="80545" b="57950"/>
            <a:stretch>
              <a:fillRect/>
            </a:stretch>
          </p:blipFill>
          <p:spPr bwMode="auto">
            <a:xfrm>
              <a:off x="2598" y="2190"/>
              <a:ext cx="960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5" descr="MCj02525730000[1]"/>
            <p:cNvPicPr>
              <a:picLocks noChangeAspect="1" noChangeArrowheads="1"/>
            </p:cNvPicPr>
            <p:nvPr userDrawn="1"/>
          </p:nvPicPr>
          <p:blipFill>
            <a:blip r:embed="rId3" cstate="print">
              <a:grayscl/>
            </a:blip>
            <a:srcRect/>
            <a:stretch>
              <a:fillRect/>
            </a:stretch>
          </p:blipFill>
          <p:spPr bwMode="auto">
            <a:xfrm>
              <a:off x="2598" y="1680"/>
              <a:ext cx="960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68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4419600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rgbClr val="21324D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F9A5E1-1438-4D9A-B79F-18A391C54F03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13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4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673D-883E-49EE-8686-34C67E9AB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9A5E1-1438-4D9A-B79F-18A391C54F03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B6673D-883E-49EE-8686-34C67E9AB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9A5E1-1438-4D9A-B79F-18A391C54F03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B6673D-883E-49EE-8686-34C67E9AB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47800"/>
            <a:ext cx="3579813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2813" y="1447800"/>
            <a:ext cx="3581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9A5E1-1438-4D9A-B79F-18A391C54F03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B6673D-883E-49EE-8686-34C67E9AB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9A5E1-1438-4D9A-B79F-18A391C54F03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B6673D-883E-49EE-8686-34C67E9AB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9A5E1-1438-4D9A-B79F-18A391C54F03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B6673D-883E-49EE-8686-34C67E9AB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9A5E1-1438-4D9A-B79F-18A391C54F03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B6673D-883E-49EE-8686-34C67E9AB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9A5E1-1438-4D9A-B79F-18A391C54F03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B6673D-883E-49EE-8686-34C67E9AB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9A5E1-1438-4D9A-B79F-18A391C54F03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B6673D-883E-49EE-8686-34C67E9AB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9A5E1-1438-4D9A-B79F-18A391C54F03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B6673D-883E-49EE-8686-34C67E9AB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301625"/>
            <a:ext cx="1827213" cy="5718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301625"/>
            <a:ext cx="5334000" cy="5718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9A5E1-1438-4D9A-B79F-18A391C54F03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B6673D-883E-49EE-8686-34C67E9AB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447800"/>
            <a:ext cx="73136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066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Verdana" pitchFamily="34" charset="0"/>
              </a:defRPr>
            </a:lvl1pPr>
          </a:lstStyle>
          <a:p>
            <a:fld id="{32F9A5E1-1438-4D9A-B79F-18A391C54F03}" type="datetimeFigureOut">
              <a:rPr lang="en-US" smtClean="0"/>
              <a:pPr/>
              <a:t>3/7/2011</a:t>
            </a:fld>
            <a:endParaRPr lang="en-US"/>
          </a:p>
        </p:txBody>
      </p:sp>
      <p:sp>
        <p:nvSpPr>
          <p:cNvPr id="7066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Verdana" pitchFamily="34" charset="0"/>
              </a:defRPr>
            </a:lvl1pPr>
          </a:lstStyle>
          <a:p>
            <a:endParaRPr lang="en-US"/>
          </a:p>
        </p:txBody>
      </p:sp>
      <p:sp>
        <p:nvSpPr>
          <p:cNvPr id="7066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Verdana" pitchFamily="34" charset="0"/>
              </a:defRPr>
            </a:lvl1pPr>
          </a:lstStyle>
          <a:p>
            <a:fld id="{10B6673D-883E-49EE-8686-34C67E9ABC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0667" name="Rectangle 11"/>
          <p:cNvSpPr>
            <a:spLocks noChangeArrowheads="1"/>
          </p:cNvSpPr>
          <p:nvPr/>
        </p:nvSpPr>
        <p:spPr bwMode="auto">
          <a:xfrm>
            <a:off x="0" y="0"/>
            <a:ext cx="9144000" cy="1219200"/>
          </a:xfrm>
          <a:prstGeom prst="rect">
            <a:avLst/>
          </a:prstGeom>
          <a:solidFill>
            <a:srgbClr val="B7BF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b"/>
          <a:lstStyle/>
          <a:p>
            <a:pPr>
              <a:defRPr/>
            </a:pPr>
            <a:endParaRPr lang="en-US" sz="3200" b="1">
              <a:solidFill>
                <a:srgbClr val="21324D"/>
              </a:solidFill>
            </a:endParaRPr>
          </a:p>
        </p:txBody>
      </p:sp>
      <p:sp>
        <p:nvSpPr>
          <p:cNvPr id="1031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1625"/>
            <a:ext cx="7313613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0671" name="AutoShape 15"/>
          <p:cNvSpPr>
            <a:spLocks noChangeArrowheads="1"/>
          </p:cNvSpPr>
          <p:nvPr/>
        </p:nvSpPr>
        <p:spPr bwMode="auto">
          <a:xfrm>
            <a:off x="-3238500" y="419100"/>
            <a:ext cx="4114800" cy="2855913"/>
          </a:xfrm>
          <a:custGeom>
            <a:avLst/>
            <a:gdLst>
              <a:gd name="G0" fmla="+- 18296 0 0"/>
              <a:gd name="G1" fmla="+- -30880 0 0"/>
              <a:gd name="G2" fmla="+- 31512 0 0"/>
              <a:gd name="T0" fmla="*/ 32000 32000  1"/>
              <a:gd name="T1" fmla="*/ G0 G0  1"/>
              <a:gd name="T2" fmla="+- 0 T0 T1"/>
              <a:gd name="T3" fmla="sqrt T2"/>
              <a:gd name="G3" fmla="*/ 32000 T3 32000"/>
              <a:gd name="T4" fmla="*/ 32000 32000  1"/>
              <a:gd name="T5" fmla="*/ G1 G1  1"/>
              <a:gd name="T6" fmla="+- 0 T4 T5"/>
              <a:gd name="T7" fmla="sqrt T6"/>
              <a:gd name="G4" fmla="*/ 32000 T7 32000"/>
              <a:gd name="T8" fmla="*/ 32000 32000  1"/>
              <a:gd name="T9" fmla="*/ G2 G2  1"/>
              <a:gd name="T10" fmla="+- 0 T8 T9"/>
              <a:gd name="T11" fmla="sqrt T10"/>
              <a:gd name="G5" fmla="*/ 32000 T11 32000"/>
              <a:gd name="G6" fmla="+- 0 0 G3"/>
              <a:gd name="G7" fmla="+- 0 0 G4"/>
              <a:gd name="G8" fmla="+- 0 0 G5"/>
              <a:gd name="G9" fmla="+- 0 G4 G0"/>
              <a:gd name="G10" fmla="?: G9 G4 G0"/>
              <a:gd name="G11" fmla="?: G9 G1 G6"/>
              <a:gd name="G12" fmla="+- 0 G5 G0"/>
              <a:gd name="G13" fmla="?: G12 G5 G0"/>
              <a:gd name="G14" fmla="?: G12 G2 G3"/>
              <a:gd name="G15" fmla="+- G11 0 1"/>
              <a:gd name="G16" fmla="+- G14 1 0"/>
              <a:gd name="G17" fmla="+- 0 G14 G3"/>
              <a:gd name="G18" fmla="?: G17 G8 G13"/>
              <a:gd name="G19" fmla="?: G17 G0 G13"/>
              <a:gd name="G20" fmla="?: G17 G3 G16"/>
              <a:gd name="G21" fmla="+- 0 G6 G11"/>
              <a:gd name="G22" fmla="?: G21 G7 G10"/>
              <a:gd name="G23" fmla="?: G21 G0 G10"/>
              <a:gd name="G24" fmla="?: G21 G6 G15"/>
              <a:gd name="G25" fmla="min G10 G13"/>
              <a:gd name="G26" fmla="max G8 G7"/>
              <a:gd name="G27" fmla="max G26 G0"/>
              <a:gd name="T12" fmla="+- 0 G27 -32000"/>
              <a:gd name="T13" fmla="*/ T12 w 64000"/>
              <a:gd name="T14" fmla="+- 0 G11 -32000"/>
              <a:gd name="T15" fmla="*/ G11 h 64000"/>
              <a:gd name="T16" fmla="+- 0 G25 -32000"/>
              <a:gd name="T17" fmla="*/ T16 w 64000"/>
              <a:gd name="T18" fmla="+- 0 G14 -32000"/>
              <a:gd name="T19" fmla="*/ G14 h 64000"/>
            </a:gdLst>
            <a:ahLst/>
            <a:cxnLst>
              <a:cxn ang="0">
                <a:pos x="50296" y="5746"/>
              </a:cxn>
              <a:cxn ang="0">
                <a:pos x="64000" y="32000"/>
              </a:cxn>
              <a:cxn ang="0">
                <a:pos x="50296" y="58253"/>
              </a:cxn>
              <a:cxn ang="0">
                <a:pos x="50296" y="58253"/>
              </a:cxn>
              <a:cxn ang="0">
                <a:pos x="50295" y="58253"/>
              </a:cxn>
              <a:cxn ang="0">
                <a:pos x="50296" y="58254"/>
              </a:cxn>
              <a:cxn ang="0">
                <a:pos x="50296" y="5746"/>
              </a:cxn>
              <a:cxn ang="0">
                <a:pos x="50295" y="5746"/>
              </a:cxn>
              <a:cxn ang="0">
                <a:pos x="50296" y="5746"/>
              </a:cxn>
            </a:cxnLst>
            <a:rect l="T13" t="T15" r="T17" b="T19"/>
            <a:pathLst>
              <a:path w="64000" h="64000">
                <a:moveTo>
                  <a:pt x="50296" y="5746"/>
                </a:moveTo>
                <a:cubicBezTo>
                  <a:pt x="58882" y="11730"/>
                  <a:pt x="64000" y="21534"/>
                  <a:pt x="64000" y="32000"/>
                </a:cubicBezTo>
                <a:cubicBezTo>
                  <a:pt x="64000" y="42465"/>
                  <a:pt x="58882" y="52269"/>
                  <a:pt x="50296" y="58253"/>
                </a:cubicBezTo>
                <a:cubicBezTo>
                  <a:pt x="50296" y="58253"/>
                  <a:pt x="50296" y="58253"/>
                  <a:pt x="50295" y="58253"/>
                </a:cubicBezTo>
                <a:lnTo>
                  <a:pt x="50296" y="58254"/>
                </a:lnTo>
                <a:lnTo>
                  <a:pt x="50296" y="5746"/>
                </a:lnTo>
                <a:lnTo>
                  <a:pt x="50295" y="5746"/>
                </a:lnTo>
                <a:cubicBezTo>
                  <a:pt x="50296" y="5746"/>
                  <a:pt x="50296" y="5746"/>
                  <a:pt x="50296" y="5746"/>
                </a:cubicBezTo>
                <a:close/>
              </a:path>
            </a:pathLst>
          </a:custGeom>
          <a:solidFill>
            <a:srgbClr val="B7BFC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70672" name="AutoShape 16"/>
          <p:cNvSpPr>
            <a:spLocks noChangeArrowheads="1"/>
          </p:cNvSpPr>
          <p:nvPr/>
        </p:nvSpPr>
        <p:spPr bwMode="auto">
          <a:xfrm>
            <a:off x="-2425700" y="-266700"/>
            <a:ext cx="3094038" cy="2882900"/>
          </a:xfrm>
          <a:custGeom>
            <a:avLst/>
            <a:gdLst>
              <a:gd name="G0" fmla="+- 18077 0 0"/>
              <a:gd name="G1" fmla="+- -30880 0 0"/>
              <a:gd name="G2" fmla="+- 32000 0 0"/>
              <a:gd name="T0" fmla="*/ 32000 32000  1"/>
              <a:gd name="T1" fmla="*/ G0 G0  1"/>
              <a:gd name="T2" fmla="+- 0 T0 T1"/>
              <a:gd name="T3" fmla="sqrt T2"/>
              <a:gd name="G3" fmla="*/ 32000 T3 32000"/>
              <a:gd name="T4" fmla="*/ 32000 32000  1"/>
              <a:gd name="T5" fmla="*/ G1 G1  1"/>
              <a:gd name="T6" fmla="+- 0 T4 T5"/>
              <a:gd name="T7" fmla="sqrt T6"/>
              <a:gd name="G4" fmla="*/ 32000 T7 32000"/>
              <a:gd name="T8" fmla="*/ 32000 32000  1"/>
              <a:gd name="T9" fmla="*/ G2 G2  1"/>
              <a:gd name="T10" fmla="+- 0 T8 T9"/>
              <a:gd name="T11" fmla="sqrt T10"/>
              <a:gd name="G5" fmla="*/ 32000 T11 32000"/>
              <a:gd name="G6" fmla="+- 0 0 G3"/>
              <a:gd name="G7" fmla="+- 0 0 G4"/>
              <a:gd name="G8" fmla="+- 0 0 G5"/>
              <a:gd name="G9" fmla="+- 0 G4 G0"/>
              <a:gd name="G10" fmla="?: G9 G4 G0"/>
              <a:gd name="G11" fmla="?: G9 G1 G6"/>
              <a:gd name="G12" fmla="+- 0 G5 G0"/>
              <a:gd name="G13" fmla="?: G12 G5 G0"/>
              <a:gd name="G14" fmla="?: G12 G2 G3"/>
              <a:gd name="G15" fmla="+- G11 0 1"/>
              <a:gd name="G16" fmla="+- G14 1 0"/>
              <a:gd name="G17" fmla="+- 0 G14 G3"/>
              <a:gd name="G18" fmla="?: G17 G8 G13"/>
              <a:gd name="G19" fmla="?: G17 G0 G13"/>
              <a:gd name="G20" fmla="?: G17 G3 G16"/>
              <a:gd name="G21" fmla="+- 0 G6 G11"/>
              <a:gd name="G22" fmla="?: G21 G7 G10"/>
              <a:gd name="G23" fmla="?: G21 G0 G10"/>
              <a:gd name="G24" fmla="?: G21 G6 G15"/>
              <a:gd name="G25" fmla="min G10 G13"/>
              <a:gd name="G26" fmla="max G8 G7"/>
              <a:gd name="G27" fmla="max G26 G0"/>
              <a:gd name="T12" fmla="+- 0 G27 -32000"/>
              <a:gd name="T13" fmla="*/ T12 w 64000"/>
              <a:gd name="T14" fmla="+- 0 G11 -32000"/>
              <a:gd name="T15" fmla="*/ G11 h 64000"/>
              <a:gd name="T16" fmla="+- 0 G25 -32000"/>
              <a:gd name="T17" fmla="*/ T16 w 64000"/>
              <a:gd name="T18" fmla="+- 0 G14 -32000"/>
              <a:gd name="T19" fmla="*/ G14 h 64000"/>
            </a:gdLst>
            <a:ahLst/>
            <a:cxnLst>
              <a:cxn ang="0">
                <a:pos x="50077" y="5595"/>
              </a:cxn>
              <a:cxn ang="0">
                <a:pos x="64000" y="32000"/>
              </a:cxn>
              <a:cxn ang="0">
                <a:pos x="50077" y="58404"/>
              </a:cxn>
              <a:cxn ang="0">
                <a:pos x="50077" y="58404"/>
              </a:cxn>
              <a:cxn ang="0">
                <a:pos x="50076" y="58404"/>
              </a:cxn>
              <a:cxn ang="0">
                <a:pos x="50077" y="58405"/>
              </a:cxn>
              <a:cxn ang="0">
                <a:pos x="50077" y="5595"/>
              </a:cxn>
              <a:cxn ang="0">
                <a:pos x="50076" y="5595"/>
              </a:cxn>
              <a:cxn ang="0">
                <a:pos x="50077" y="5595"/>
              </a:cxn>
            </a:cxnLst>
            <a:rect l="T13" t="T15" r="T17" b="T19"/>
            <a:pathLst>
              <a:path w="64000" h="64000">
                <a:moveTo>
                  <a:pt x="50077" y="5595"/>
                </a:moveTo>
                <a:cubicBezTo>
                  <a:pt x="58790" y="11560"/>
                  <a:pt x="64000" y="21440"/>
                  <a:pt x="64000" y="32000"/>
                </a:cubicBezTo>
                <a:cubicBezTo>
                  <a:pt x="64000" y="42559"/>
                  <a:pt x="58790" y="52439"/>
                  <a:pt x="50077" y="58404"/>
                </a:cubicBezTo>
                <a:cubicBezTo>
                  <a:pt x="50077" y="58404"/>
                  <a:pt x="50077" y="58404"/>
                  <a:pt x="50076" y="58404"/>
                </a:cubicBezTo>
                <a:lnTo>
                  <a:pt x="50077" y="58405"/>
                </a:lnTo>
                <a:lnTo>
                  <a:pt x="50077" y="5595"/>
                </a:lnTo>
                <a:lnTo>
                  <a:pt x="50076" y="5595"/>
                </a:lnTo>
                <a:cubicBezTo>
                  <a:pt x="50077" y="5595"/>
                  <a:pt x="50077" y="5595"/>
                  <a:pt x="50077" y="5595"/>
                </a:cubicBezTo>
                <a:close/>
              </a:path>
            </a:pathLst>
          </a:custGeom>
          <a:solidFill>
            <a:srgbClr val="21324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34" name="Picture 79" descr="untitled"/>
          <p:cNvPicPr>
            <a:picLocks noChangeAspect="1" noChangeArrowheads="1"/>
          </p:cNvPicPr>
          <p:nvPr/>
        </p:nvPicPr>
        <p:blipFill>
          <a:blip r:embed="rId13" cstate="print"/>
          <a:srcRect r="80519"/>
          <a:stretch>
            <a:fillRect/>
          </a:stretch>
        </p:blipFill>
        <p:spPr bwMode="auto">
          <a:xfrm>
            <a:off x="8001000" y="5943600"/>
            <a:ext cx="762000" cy="7635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8153400" y="228600"/>
            <a:ext cx="990600" cy="990600"/>
            <a:chOff x="5136" y="144"/>
            <a:chExt cx="624" cy="624"/>
          </a:xfrm>
        </p:grpSpPr>
        <p:sp>
          <p:nvSpPr>
            <p:cNvPr id="70676" name="AutoShape 20"/>
            <p:cNvSpPr>
              <a:spLocks noChangeAspect="1" noChangeArrowheads="1" noTextEdit="1"/>
            </p:cNvSpPr>
            <p:nvPr userDrawn="1"/>
          </p:nvSpPr>
          <p:spPr bwMode="auto">
            <a:xfrm>
              <a:off x="5136" y="144"/>
              <a:ext cx="624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79" name="Rectangle 23"/>
            <p:cNvSpPr>
              <a:spLocks noChangeArrowheads="1"/>
            </p:cNvSpPr>
            <p:nvPr userDrawn="1"/>
          </p:nvSpPr>
          <p:spPr bwMode="auto">
            <a:xfrm>
              <a:off x="5144" y="735"/>
              <a:ext cx="616" cy="3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80" name="Rectangle 24"/>
            <p:cNvSpPr>
              <a:spLocks noChangeArrowheads="1"/>
            </p:cNvSpPr>
            <p:nvPr userDrawn="1"/>
          </p:nvSpPr>
          <p:spPr bwMode="auto">
            <a:xfrm>
              <a:off x="5226" y="386"/>
              <a:ext cx="201" cy="36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81" name="Freeform 25"/>
            <p:cNvSpPr>
              <a:spLocks/>
            </p:cNvSpPr>
            <p:nvPr userDrawn="1"/>
          </p:nvSpPr>
          <p:spPr bwMode="auto">
            <a:xfrm>
              <a:off x="5310" y="204"/>
              <a:ext cx="104" cy="183"/>
            </a:xfrm>
            <a:custGeom>
              <a:avLst/>
              <a:gdLst/>
              <a:ahLst/>
              <a:cxnLst>
                <a:cxn ang="0">
                  <a:pos x="286" y="103"/>
                </a:cxn>
                <a:cxn ang="0">
                  <a:pos x="276" y="95"/>
                </a:cxn>
                <a:cxn ang="0">
                  <a:pos x="312" y="34"/>
                </a:cxn>
                <a:cxn ang="0">
                  <a:pos x="268" y="0"/>
                </a:cxn>
                <a:cxn ang="0">
                  <a:pos x="232" y="62"/>
                </a:cxn>
                <a:cxn ang="0">
                  <a:pos x="219" y="53"/>
                </a:cxn>
                <a:cxn ang="0">
                  <a:pos x="136" y="201"/>
                </a:cxn>
                <a:cxn ang="0">
                  <a:pos x="118" y="189"/>
                </a:cxn>
                <a:cxn ang="0">
                  <a:pos x="85" y="250"/>
                </a:cxn>
                <a:cxn ang="0">
                  <a:pos x="111" y="269"/>
                </a:cxn>
                <a:cxn ang="0">
                  <a:pos x="84" y="317"/>
                </a:cxn>
                <a:cxn ang="0">
                  <a:pos x="127" y="350"/>
                </a:cxn>
                <a:cxn ang="0">
                  <a:pos x="156" y="301"/>
                </a:cxn>
                <a:cxn ang="0">
                  <a:pos x="185" y="320"/>
                </a:cxn>
                <a:cxn ang="0">
                  <a:pos x="194" y="331"/>
                </a:cxn>
                <a:cxn ang="0">
                  <a:pos x="202" y="341"/>
                </a:cxn>
                <a:cxn ang="0">
                  <a:pos x="208" y="352"/>
                </a:cxn>
                <a:cxn ang="0">
                  <a:pos x="211" y="362"/>
                </a:cxn>
                <a:cxn ang="0">
                  <a:pos x="214" y="387"/>
                </a:cxn>
                <a:cxn ang="0">
                  <a:pos x="211" y="429"/>
                </a:cxn>
                <a:cxn ang="0">
                  <a:pos x="207" y="484"/>
                </a:cxn>
                <a:cxn ang="0">
                  <a:pos x="200" y="543"/>
                </a:cxn>
                <a:cxn ang="0">
                  <a:pos x="0" y="543"/>
                </a:cxn>
                <a:cxn ang="0">
                  <a:pos x="0" y="597"/>
                </a:cxn>
                <a:cxn ang="0">
                  <a:pos x="194" y="597"/>
                </a:cxn>
                <a:cxn ang="0">
                  <a:pos x="193" y="610"/>
                </a:cxn>
                <a:cxn ang="0">
                  <a:pos x="191" y="623"/>
                </a:cxn>
                <a:cxn ang="0">
                  <a:pos x="190" y="634"/>
                </a:cxn>
                <a:cxn ang="0">
                  <a:pos x="188" y="646"/>
                </a:cxn>
                <a:cxn ang="0">
                  <a:pos x="69" y="646"/>
                </a:cxn>
                <a:cxn ang="0">
                  <a:pos x="69" y="728"/>
                </a:cxn>
                <a:cxn ang="0">
                  <a:pos x="249" y="728"/>
                </a:cxn>
                <a:cxn ang="0">
                  <a:pos x="285" y="731"/>
                </a:cxn>
                <a:cxn ang="0">
                  <a:pos x="285" y="731"/>
                </a:cxn>
                <a:cxn ang="0">
                  <a:pos x="285" y="730"/>
                </a:cxn>
                <a:cxn ang="0">
                  <a:pos x="285" y="729"/>
                </a:cxn>
                <a:cxn ang="0">
                  <a:pos x="285" y="726"/>
                </a:cxn>
                <a:cxn ang="0">
                  <a:pos x="285" y="646"/>
                </a:cxn>
                <a:cxn ang="0">
                  <a:pos x="284" y="646"/>
                </a:cxn>
                <a:cxn ang="0">
                  <a:pos x="281" y="556"/>
                </a:cxn>
                <a:cxn ang="0">
                  <a:pos x="278" y="459"/>
                </a:cxn>
                <a:cxn ang="0">
                  <a:pos x="275" y="376"/>
                </a:cxn>
                <a:cxn ang="0">
                  <a:pos x="269" y="324"/>
                </a:cxn>
                <a:cxn ang="0">
                  <a:pos x="265" y="311"/>
                </a:cxn>
                <a:cxn ang="0">
                  <a:pos x="261" y="300"/>
                </a:cxn>
                <a:cxn ang="0">
                  <a:pos x="255" y="291"/>
                </a:cxn>
                <a:cxn ang="0">
                  <a:pos x="249" y="282"/>
                </a:cxn>
                <a:cxn ang="0">
                  <a:pos x="241" y="275"/>
                </a:cxn>
                <a:cxn ang="0">
                  <a:pos x="233" y="269"/>
                </a:cxn>
                <a:cxn ang="0">
                  <a:pos x="226" y="263"/>
                </a:cxn>
                <a:cxn ang="0">
                  <a:pos x="218" y="259"/>
                </a:cxn>
                <a:cxn ang="0">
                  <a:pos x="199" y="245"/>
                </a:cxn>
                <a:cxn ang="0">
                  <a:pos x="203" y="247"/>
                </a:cxn>
                <a:cxn ang="0">
                  <a:pos x="286" y="103"/>
                </a:cxn>
              </a:cxnLst>
              <a:rect l="0" t="0" r="r" b="b"/>
              <a:pathLst>
                <a:path w="312" h="731">
                  <a:moveTo>
                    <a:pt x="286" y="103"/>
                  </a:moveTo>
                  <a:lnTo>
                    <a:pt x="276" y="95"/>
                  </a:lnTo>
                  <a:lnTo>
                    <a:pt x="312" y="34"/>
                  </a:lnTo>
                  <a:lnTo>
                    <a:pt x="268" y="0"/>
                  </a:lnTo>
                  <a:lnTo>
                    <a:pt x="232" y="62"/>
                  </a:lnTo>
                  <a:lnTo>
                    <a:pt x="219" y="53"/>
                  </a:lnTo>
                  <a:lnTo>
                    <a:pt x="136" y="201"/>
                  </a:lnTo>
                  <a:lnTo>
                    <a:pt x="118" y="189"/>
                  </a:lnTo>
                  <a:lnTo>
                    <a:pt x="85" y="250"/>
                  </a:lnTo>
                  <a:lnTo>
                    <a:pt x="111" y="269"/>
                  </a:lnTo>
                  <a:lnTo>
                    <a:pt x="84" y="317"/>
                  </a:lnTo>
                  <a:lnTo>
                    <a:pt x="127" y="350"/>
                  </a:lnTo>
                  <a:lnTo>
                    <a:pt x="156" y="301"/>
                  </a:lnTo>
                  <a:lnTo>
                    <a:pt x="185" y="320"/>
                  </a:lnTo>
                  <a:lnTo>
                    <a:pt x="194" y="331"/>
                  </a:lnTo>
                  <a:lnTo>
                    <a:pt x="202" y="341"/>
                  </a:lnTo>
                  <a:lnTo>
                    <a:pt x="208" y="352"/>
                  </a:lnTo>
                  <a:lnTo>
                    <a:pt x="211" y="362"/>
                  </a:lnTo>
                  <a:lnTo>
                    <a:pt x="214" y="387"/>
                  </a:lnTo>
                  <a:lnTo>
                    <a:pt x="211" y="429"/>
                  </a:lnTo>
                  <a:lnTo>
                    <a:pt x="207" y="484"/>
                  </a:lnTo>
                  <a:lnTo>
                    <a:pt x="200" y="543"/>
                  </a:lnTo>
                  <a:lnTo>
                    <a:pt x="0" y="543"/>
                  </a:lnTo>
                  <a:lnTo>
                    <a:pt x="0" y="597"/>
                  </a:lnTo>
                  <a:lnTo>
                    <a:pt x="194" y="597"/>
                  </a:lnTo>
                  <a:lnTo>
                    <a:pt x="193" y="610"/>
                  </a:lnTo>
                  <a:lnTo>
                    <a:pt x="191" y="623"/>
                  </a:lnTo>
                  <a:lnTo>
                    <a:pt x="190" y="634"/>
                  </a:lnTo>
                  <a:lnTo>
                    <a:pt x="188" y="646"/>
                  </a:lnTo>
                  <a:lnTo>
                    <a:pt x="69" y="646"/>
                  </a:lnTo>
                  <a:lnTo>
                    <a:pt x="69" y="728"/>
                  </a:lnTo>
                  <a:lnTo>
                    <a:pt x="249" y="728"/>
                  </a:lnTo>
                  <a:lnTo>
                    <a:pt x="285" y="731"/>
                  </a:lnTo>
                  <a:lnTo>
                    <a:pt x="285" y="731"/>
                  </a:lnTo>
                  <a:lnTo>
                    <a:pt x="285" y="730"/>
                  </a:lnTo>
                  <a:lnTo>
                    <a:pt x="285" y="729"/>
                  </a:lnTo>
                  <a:lnTo>
                    <a:pt x="285" y="726"/>
                  </a:lnTo>
                  <a:lnTo>
                    <a:pt x="285" y="646"/>
                  </a:lnTo>
                  <a:lnTo>
                    <a:pt x="284" y="646"/>
                  </a:lnTo>
                  <a:lnTo>
                    <a:pt x="281" y="556"/>
                  </a:lnTo>
                  <a:lnTo>
                    <a:pt x="278" y="459"/>
                  </a:lnTo>
                  <a:lnTo>
                    <a:pt x="275" y="376"/>
                  </a:lnTo>
                  <a:lnTo>
                    <a:pt x="269" y="324"/>
                  </a:lnTo>
                  <a:lnTo>
                    <a:pt x="265" y="311"/>
                  </a:lnTo>
                  <a:lnTo>
                    <a:pt x="261" y="300"/>
                  </a:lnTo>
                  <a:lnTo>
                    <a:pt x="255" y="291"/>
                  </a:lnTo>
                  <a:lnTo>
                    <a:pt x="249" y="282"/>
                  </a:lnTo>
                  <a:lnTo>
                    <a:pt x="241" y="275"/>
                  </a:lnTo>
                  <a:lnTo>
                    <a:pt x="233" y="269"/>
                  </a:lnTo>
                  <a:lnTo>
                    <a:pt x="226" y="263"/>
                  </a:lnTo>
                  <a:lnTo>
                    <a:pt x="218" y="259"/>
                  </a:lnTo>
                  <a:lnTo>
                    <a:pt x="199" y="245"/>
                  </a:lnTo>
                  <a:lnTo>
                    <a:pt x="203" y="247"/>
                  </a:lnTo>
                  <a:lnTo>
                    <a:pt x="286" y="1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82" name="Freeform 26"/>
            <p:cNvSpPr>
              <a:spLocks/>
            </p:cNvSpPr>
            <p:nvPr userDrawn="1"/>
          </p:nvSpPr>
          <p:spPr bwMode="auto">
            <a:xfrm>
              <a:off x="5320" y="146"/>
              <a:ext cx="363" cy="608"/>
            </a:xfrm>
            <a:custGeom>
              <a:avLst/>
              <a:gdLst/>
              <a:ahLst/>
              <a:cxnLst>
                <a:cxn ang="0">
                  <a:pos x="907" y="949"/>
                </a:cxn>
                <a:cxn ang="0">
                  <a:pos x="853" y="665"/>
                </a:cxn>
                <a:cxn ang="0">
                  <a:pos x="798" y="466"/>
                </a:cxn>
                <a:cxn ang="0">
                  <a:pos x="760" y="377"/>
                </a:cxn>
                <a:cxn ang="0">
                  <a:pos x="730" y="318"/>
                </a:cxn>
                <a:cxn ang="0">
                  <a:pos x="700" y="278"/>
                </a:cxn>
                <a:cxn ang="0">
                  <a:pos x="663" y="245"/>
                </a:cxn>
                <a:cxn ang="0">
                  <a:pos x="614" y="210"/>
                </a:cxn>
                <a:cxn ang="0">
                  <a:pos x="580" y="187"/>
                </a:cxn>
                <a:cxn ang="0">
                  <a:pos x="564" y="169"/>
                </a:cxn>
                <a:cxn ang="0">
                  <a:pos x="552" y="132"/>
                </a:cxn>
                <a:cxn ang="0">
                  <a:pos x="534" y="96"/>
                </a:cxn>
                <a:cxn ang="0">
                  <a:pos x="492" y="44"/>
                </a:cxn>
                <a:cxn ang="0">
                  <a:pos x="438" y="7"/>
                </a:cxn>
                <a:cxn ang="0">
                  <a:pos x="387" y="1"/>
                </a:cxn>
                <a:cxn ang="0">
                  <a:pos x="370" y="5"/>
                </a:cxn>
                <a:cxn ang="0">
                  <a:pos x="355" y="10"/>
                </a:cxn>
                <a:cxn ang="0">
                  <a:pos x="340" y="21"/>
                </a:cxn>
                <a:cxn ang="0">
                  <a:pos x="326" y="32"/>
                </a:cxn>
                <a:cxn ang="0">
                  <a:pos x="316" y="45"/>
                </a:cxn>
                <a:cxn ang="0">
                  <a:pos x="298" y="79"/>
                </a:cxn>
                <a:cxn ang="0">
                  <a:pos x="345" y="125"/>
                </a:cxn>
                <a:cxn ang="0">
                  <a:pos x="359" y="163"/>
                </a:cxn>
                <a:cxn ang="0">
                  <a:pos x="382" y="248"/>
                </a:cxn>
                <a:cxn ang="0">
                  <a:pos x="414" y="248"/>
                </a:cxn>
                <a:cxn ang="0">
                  <a:pos x="433" y="265"/>
                </a:cxn>
                <a:cxn ang="0">
                  <a:pos x="454" y="279"/>
                </a:cxn>
                <a:cxn ang="0">
                  <a:pos x="437" y="361"/>
                </a:cxn>
                <a:cxn ang="0">
                  <a:pos x="430" y="406"/>
                </a:cxn>
                <a:cxn ang="0">
                  <a:pos x="415" y="442"/>
                </a:cxn>
                <a:cxn ang="0">
                  <a:pos x="375" y="482"/>
                </a:cxn>
                <a:cxn ang="0">
                  <a:pos x="323" y="519"/>
                </a:cxn>
                <a:cxn ang="0">
                  <a:pos x="249" y="550"/>
                </a:cxn>
                <a:cxn ang="0">
                  <a:pos x="171" y="562"/>
                </a:cxn>
                <a:cxn ang="0">
                  <a:pos x="103" y="555"/>
                </a:cxn>
                <a:cxn ang="0">
                  <a:pos x="50" y="541"/>
                </a:cxn>
                <a:cxn ang="0">
                  <a:pos x="17" y="528"/>
                </a:cxn>
                <a:cxn ang="0">
                  <a:pos x="0" y="619"/>
                </a:cxn>
                <a:cxn ang="0">
                  <a:pos x="22" y="632"/>
                </a:cxn>
                <a:cxn ang="0">
                  <a:pos x="83" y="659"/>
                </a:cxn>
                <a:cxn ang="0">
                  <a:pos x="171" y="686"/>
                </a:cxn>
                <a:cxn ang="0">
                  <a:pos x="274" y="698"/>
                </a:cxn>
                <a:cxn ang="0">
                  <a:pos x="380" y="678"/>
                </a:cxn>
                <a:cxn ang="0">
                  <a:pos x="415" y="660"/>
                </a:cxn>
                <a:cxn ang="0">
                  <a:pos x="412" y="852"/>
                </a:cxn>
                <a:cxn ang="0">
                  <a:pos x="406" y="1437"/>
                </a:cxn>
                <a:cxn ang="0">
                  <a:pos x="425" y="2312"/>
                </a:cxn>
                <a:cxn ang="0">
                  <a:pos x="595" y="2421"/>
                </a:cxn>
                <a:cxn ang="0">
                  <a:pos x="609" y="2276"/>
                </a:cxn>
                <a:cxn ang="0">
                  <a:pos x="633" y="2014"/>
                </a:cxn>
                <a:cxn ang="0">
                  <a:pos x="659" y="1793"/>
                </a:cxn>
                <a:cxn ang="0">
                  <a:pos x="702" y="1722"/>
                </a:cxn>
                <a:cxn ang="0">
                  <a:pos x="756" y="1745"/>
                </a:cxn>
                <a:cxn ang="0">
                  <a:pos x="810" y="1824"/>
                </a:cxn>
                <a:cxn ang="0">
                  <a:pos x="852" y="1916"/>
                </a:cxn>
                <a:cxn ang="0">
                  <a:pos x="889" y="2055"/>
                </a:cxn>
                <a:cxn ang="0">
                  <a:pos x="941" y="2282"/>
                </a:cxn>
                <a:cxn ang="0">
                  <a:pos x="968" y="2409"/>
                </a:cxn>
                <a:cxn ang="0">
                  <a:pos x="1083" y="2373"/>
                </a:cxn>
                <a:cxn ang="0">
                  <a:pos x="1026" y="1866"/>
                </a:cxn>
                <a:cxn ang="0">
                  <a:pos x="955" y="1267"/>
                </a:cxn>
              </a:cxnLst>
              <a:rect l="0" t="0" r="r" b="b"/>
              <a:pathLst>
                <a:path w="1088" h="2433">
                  <a:moveTo>
                    <a:pt x="939" y="1149"/>
                  </a:moveTo>
                  <a:lnTo>
                    <a:pt x="923" y="1050"/>
                  </a:lnTo>
                  <a:lnTo>
                    <a:pt x="907" y="949"/>
                  </a:lnTo>
                  <a:lnTo>
                    <a:pt x="889" y="849"/>
                  </a:lnTo>
                  <a:lnTo>
                    <a:pt x="871" y="753"/>
                  </a:lnTo>
                  <a:lnTo>
                    <a:pt x="853" y="665"/>
                  </a:lnTo>
                  <a:lnTo>
                    <a:pt x="834" y="585"/>
                  </a:lnTo>
                  <a:lnTo>
                    <a:pt x="816" y="517"/>
                  </a:lnTo>
                  <a:lnTo>
                    <a:pt x="798" y="466"/>
                  </a:lnTo>
                  <a:lnTo>
                    <a:pt x="784" y="432"/>
                  </a:lnTo>
                  <a:lnTo>
                    <a:pt x="772" y="403"/>
                  </a:lnTo>
                  <a:lnTo>
                    <a:pt x="760" y="377"/>
                  </a:lnTo>
                  <a:lnTo>
                    <a:pt x="750" y="354"/>
                  </a:lnTo>
                  <a:lnTo>
                    <a:pt x="740" y="335"/>
                  </a:lnTo>
                  <a:lnTo>
                    <a:pt x="730" y="318"/>
                  </a:lnTo>
                  <a:lnTo>
                    <a:pt x="720" y="302"/>
                  </a:lnTo>
                  <a:lnTo>
                    <a:pt x="711" y="289"/>
                  </a:lnTo>
                  <a:lnTo>
                    <a:pt x="700" y="278"/>
                  </a:lnTo>
                  <a:lnTo>
                    <a:pt x="689" y="266"/>
                  </a:lnTo>
                  <a:lnTo>
                    <a:pt x="677" y="256"/>
                  </a:lnTo>
                  <a:lnTo>
                    <a:pt x="663" y="245"/>
                  </a:lnTo>
                  <a:lnTo>
                    <a:pt x="649" y="233"/>
                  </a:lnTo>
                  <a:lnTo>
                    <a:pt x="633" y="222"/>
                  </a:lnTo>
                  <a:lnTo>
                    <a:pt x="614" y="210"/>
                  </a:lnTo>
                  <a:lnTo>
                    <a:pt x="593" y="196"/>
                  </a:lnTo>
                  <a:lnTo>
                    <a:pt x="587" y="191"/>
                  </a:lnTo>
                  <a:lnTo>
                    <a:pt x="580" y="187"/>
                  </a:lnTo>
                  <a:lnTo>
                    <a:pt x="573" y="183"/>
                  </a:lnTo>
                  <a:lnTo>
                    <a:pt x="566" y="180"/>
                  </a:lnTo>
                  <a:lnTo>
                    <a:pt x="564" y="169"/>
                  </a:lnTo>
                  <a:lnTo>
                    <a:pt x="561" y="157"/>
                  </a:lnTo>
                  <a:lnTo>
                    <a:pt x="556" y="144"/>
                  </a:lnTo>
                  <a:lnTo>
                    <a:pt x="552" y="132"/>
                  </a:lnTo>
                  <a:lnTo>
                    <a:pt x="546" y="121"/>
                  </a:lnTo>
                  <a:lnTo>
                    <a:pt x="540" y="108"/>
                  </a:lnTo>
                  <a:lnTo>
                    <a:pt x="534" y="96"/>
                  </a:lnTo>
                  <a:lnTo>
                    <a:pt x="526" y="84"/>
                  </a:lnTo>
                  <a:lnTo>
                    <a:pt x="510" y="62"/>
                  </a:lnTo>
                  <a:lnTo>
                    <a:pt x="492" y="44"/>
                  </a:lnTo>
                  <a:lnTo>
                    <a:pt x="474" y="29"/>
                  </a:lnTo>
                  <a:lnTo>
                    <a:pt x="456" y="16"/>
                  </a:lnTo>
                  <a:lnTo>
                    <a:pt x="438" y="7"/>
                  </a:lnTo>
                  <a:lnTo>
                    <a:pt x="420" y="1"/>
                  </a:lnTo>
                  <a:lnTo>
                    <a:pt x="403" y="0"/>
                  </a:lnTo>
                  <a:lnTo>
                    <a:pt x="387" y="1"/>
                  </a:lnTo>
                  <a:lnTo>
                    <a:pt x="381" y="3"/>
                  </a:lnTo>
                  <a:lnTo>
                    <a:pt x="376" y="4"/>
                  </a:lnTo>
                  <a:lnTo>
                    <a:pt x="370" y="5"/>
                  </a:lnTo>
                  <a:lnTo>
                    <a:pt x="366" y="7"/>
                  </a:lnTo>
                  <a:lnTo>
                    <a:pt x="360" y="8"/>
                  </a:lnTo>
                  <a:lnTo>
                    <a:pt x="355" y="10"/>
                  </a:lnTo>
                  <a:lnTo>
                    <a:pt x="351" y="13"/>
                  </a:lnTo>
                  <a:lnTo>
                    <a:pt x="346" y="16"/>
                  </a:lnTo>
                  <a:lnTo>
                    <a:pt x="340" y="21"/>
                  </a:lnTo>
                  <a:lnTo>
                    <a:pt x="335" y="26"/>
                  </a:lnTo>
                  <a:lnTo>
                    <a:pt x="331" y="30"/>
                  </a:lnTo>
                  <a:lnTo>
                    <a:pt x="326" y="32"/>
                  </a:lnTo>
                  <a:lnTo>
                    <a:pt x="323" y="36"/>
                  </a:lnTo>
                  <a:lnTo>
                    <a:pt x="319" y="40"/>
                  </a:lnTo>
                  <a:lnTo>
                    <a:pt x="316" y="45"/>
                  </a:lnTo>
                  <a:lnTo>
                    <a:pt x="311" y="51"/>
                  </a:lnTo>
                  <a:lnTo>
                    <a:pt x="303" y="65"/>
                  </a:lnTo>
                  <a:lnTo>
                    <a:pt x="298" y="79"/>
                  </a:lnTo>
                  <a:lnTo>
                    <a:pt x="293" y="91"/>
                  </a:lnTo>
                  <a:lnTo>
                    <a:pt x="292" y="95"/>
                  </a:lnTo>
                  <a:lnTo>
                    <a:pt x="345" y="125"/>
                  </a:lnTo>
                  <a:lnTo>
                    <a:pt x="349" y="138"/>
                  </a:lnTo>
                  <a:lnTo>
                    <a:pt x="353" y="150"/>
                  </a:lnTo>
                  <a:lnTo>
                    <a:pt x="359" y="163"/>
                  </a:lnTo>
                  <a:lnTo>
                    <a:pt x="364" y="176"/>
                  </a:lnTo>
                  <a:lnTo>
                    <a:pt x="363" y="175"/>
                  </a:lnTo>
                  <a:lnTo>
                    <a:pt x="382" y="248"/>
                  </a:lnTo>
                  <a:lnTo>
                    <a:pt x="402" y="233"/>
                  </a:lnTo>
                  <a:lnTo>
                    <a:pt x="407" y="240"/>
                  </a:lnTo>
                  <a:lnTo>
                    <a:pt x="414" y="248"/>
                  </a:lnTo>
                  <a:lnTo>
                    <a:pt x="420" y="254"/>
                  </a:lnTo>
                  <a:lnTo>
                    <a:pt x="426" y="259"/>
                  </a:lnTo>
                  <a:lnTo>
                    <a:pt x="433" y="265"/>
                  </a:lnTo>
                  <a:lnTo>
                    <a:pt x="440" y="270"/>
                  </a:lnTo>
                  <a:lnTo>
                    <a:pt x="447" y="275"/>
                  </a:lnTo>
                  <a:lnTo>
                    <a:pt x="454" y="279"/>
                  </a:lnTo>
                  <a:lnTo>
                    <a:pt x="447" y="306"/>
                  </a:lnTo>
                  <a:lnTo>
                    <a:pt x="441" y="333"/>
                  </a:lnTo>
                  <a:lnTo>
                    <a:pt x="437" y="361"/>
                  </a:lnTo>
                  <a:lnTo>
                    <a:pt x="432" y="388"/>
                  </a:lnTo>
                  <a:lnTo>
                    <a:pt x="431" y="397"/>
                  </a:lnTo>
                  <a:lnTo>
                    <a:pt x="430" y="406"/>
                  </a:lnTo>
                  <a:lnTo>
                    <a:pt x="429" y="416"/>
                  </a:lnTo>
                  <a:lnTo>
                    <a:pt x="428" y="428"/>
                  </a:lnTo>
                  <a:lnTo>
                    <a:pt x="415" y="442"/>
                  </a:lnTo>
                  <a:lnTo>
                    <a:pt x="403" y="455"/>
                  </a:lnTo>
                  <a:lnTo>
                    <a:pt x="389" y="469"/>
                  </a:lnTo>
                  <a:lnTo>
                    <a:pt x="375" y="482"/>
                  </a:lnTo>
                  <a:lnTo>
                    <a:pt x="359" y="495"/>
                  </a:lnTo>
                  <a:lnTo>
                    <a:pt x="342" y="507"/>
                  </a:lnTo>
                  <a:lnTo>
                    <a:pt x="323" y="519"/>
                  </a:lnTo>
                  <a:lnTo>
                    <a:pt x="303" y="529"/>
                  </a:lnTo>
                  <a:lnTo>
                    <a:pt x="276" y="541"/>
                  </a:lnTo>
                  <a:lnTo>
                    <a:pt x="249" y="550"/>
                  </a:lnTo>
                  <a:lnTo>
                    <a:pt x="222" y="556"/>
                  </a:lnTo>
                  <a:lnTo>
                    <a:pt x="196" y="560"/>
                  </a:lnTo>
                  <a:lnTo>
                    <a:pt x="171" y="562"/>
                  </a:lnTo>
                  <a:lnTo>
                    <a:pt x="147" y="560"/>
                  </a:lnTo>
                  <a:lnTo>
                    <a:pt x="124" y="558"/>
                  </a:lnTo>
                  <a:lnTo>
                    <a:pt x="103" y="555"/>
                  </a:lnTo>
                  <a:lnTo>
                    <a:pt x="82" y="551"/>
                  </a:lnTo>
                  <a:lnTo>
                    <a:pt x="65" y="546"/>
                  </a:lnTo>
                  <a:lnTo>
                    <a:pt x="50" y="541"/>
                  </a:lnTo>
                  <a:lnTo>
                    <a:pt x="36" y="536"/>
                  </a:lnTo>
                  <a:lnTo>
                    <a:pt x="25" y="532"/>
                  </a:lnTo>
                  <a:lnTo>
                    <a:pt x="17" y="528"/>
                  </a:lnTo>
                  <a:lnTo>
                    <a:pt x="12" y="527"/>
                  </a:lnTo>
                  <a:lnTo>
                    <a:pt x="10" y="525"/>
                  </a:lnTo>
                  <a:lnTo>
                    <a:pt x="0" y="619"/>
                  </a:lnTo>
                  <a:lnTo>
                    <a:pt x="2" y="620"/>
                  </a:lnTo>
                  <a:lnTo>
                    <a:pt x="10" y="625"/>
                  </a:lnTo>
                  <a:lnTo>
                    <a:pt x="22" y="632"/>
                  </a:lnTo>
                  <a:lnTo>
                    <a:pt x="39" y="639"/>
                  </a:lnTo>
                  <a:lnTo>
                    <a:pt x="60" y="650"/>
                  </a:lnTo>
                  <a:lnTo>
                    <a:pt x="83" y="659"/>
                  </a:lnTo>
                  <a:lnTo>
                    <a:pt x="110" y="669"/>
                  </a:lnTo>
                  <a:lnTo>
                    <a:pt x="140" y="678"/>
                  </a:lnTo>
                  <a:lnTo>
                    <a:pt x="171" y="686"/>
                  </a:lnTo>
                  <a:lnTo>
                    <a:pt x="204" y="692"/>
                  </a:lnTo>
                  <a:lnTo>
                    <a:pt x="239" y="696"/>
                  </a:lnTo>
                  <a:lnTo>
                    <a:pt x="274" y="698"/>
                  </a:lnTo>
                  <a:lnTo>
                    <a:pt x="309" y="695"/>
                  </a:lnTo>
                  <a:lnTo>
                    <a:pt x="345" y="689"/>
                  </a:lnTo>
                  <a:lnTo>
                    <a:pt x="380" y="678"/>
                  </a:lnTo>
                  <a:lnTo>
                    <a:pt x="414" y="661"/>
                  </a:lnTo>
                  <a:lnTo>
                    <a:pt x="415" y="660"/>
                  </a:lnTo>
                  <a:lnTo>
                    <a:pt x="415" y="660"/>
                  </a:lnTo>
                  <a:lnTo>
                    <a:pt x="415" y="660"/>
                  </a:lnTo>
                  <a:lnTo>
                    <a:pt x="416" y="659"/>
                  </a:lnTo>
                  <a:lnTo>
                    <a:pt x="412" y="852"/>
                  </a:lnTo>
                  <a:lnTo>
                    <a:pt x="410" y="1058"/>
                  </a:lnTo>
                  <a:lnTo>
                    <a:pt x="407" y="1260"/>
                  </a:lnTo>
                  <a:lnTo>
                    <a:pt x="406" y="1437"/>
                  </a:lnTo>
                  <a:lnTo>
                    <a:pt x="408" y="1727"/>
                  </a:lnTo>
                  <a:lnTo>
                    <a:pt x="416" y="2050"/>
                  </a:lnTo>
                  <a:lnTo>
                    <a:pt x="425" y="2312"/>
                  </a:lnTo>
                  <a:lnTo>
                    <a:pt x="430" y="2421"/>
                  </a:lnTo>
                  <a:lnTo>
                    <a:pt x="593" y="2433"/>
                  </a:lnTo>
                  <a:lnTo>
                    <a:pt x="595" y="2421"/>
                  </a:lnTo>
                  <a:lnTo>
                    <a:pt x="598" y="2390"/>
                  </a:lnTo>
                  <a:lnTo>
                    <a:pt x="604" y="2340"/>
                  </a:lnTo>
                  <a:lnTo>
                    <a:pt x="609" y="2276"/>
                  </a:lnTo>
                  <a:lnTo>
                    <a:pt x="617" y="2198"/>
                  </a:lnTo>
                  <a:lnTo>
                    <a:pt x="625" y="2110"/>
                  </a:lnTo>
                  <a:lnTo>
                    <a:pt x="633" y="2014"/>
                  </a:lnTo>
                  <a:lnTo>
                    <a:pt x="641" y="1914"/>
                  </a:lnTo>
                  <a:lnTo>
                    <a:pt x="649" y="1845"/>
                  </a:lnTo>
                  <a:lnTo>
                    <a:pt x="659" y="1793"/>
                  </a:lnTo>
                  <a:lnTo>
                    <a:pt x="671" y="1757"/>
                  </a:lnTo>
                  <a:lnTo>
                    <a:pt x="686" y="1734"/>
                  </a:lnTo>
                  <a:lnTo>
                    <a:pt x="702" y="1722"/>
                  </a:lnTo>
                  <a:lnTo>
                    <a:pt x="720" y="1722"/>
                  </a:lnTo>
                  <a:lnTo>
                    <a:pt x="738" y="1730"/>
                  </a:lnTo>
                  <a:lnTo>
                    <a:pt x="756" y="1745"/>
                  </a:lnTo>
                  <a:lnTo>
                    <a:pt x="775" y="1767"/>
                  </a:lnTo>
                  <a:lnTo>
                    <a:pt x="793" y="1795"/>
                  </a:lnTo>
                  <a:lnTo>
                    <a:pt x="810" y="1824"/>
                  </a:lnTo>
                  <a:lnTo>
                    <a:pt x="826" y="1856"/>
                  </a:lnTo>
                  <a:lnTo>
                    <a:pt x="839" y="1887"/>
                  </a:lnTo>
                  <a:lnTo>
                    <a:pt x="852" y="1916"/>
                  </a:lnTo>
                  <a:lnTo>
                    <a:pt x="861" y="1944"/>
                  </a:lnTo>
                  <a:lnTo>
                    <a:pt x="868" y="1967"/>
                  </a:lnTo>
                  <a:lnTo>
                    <a:pt x="889" y="2055"/>
                  </a:lnTo>
                  <a:lnTo>
                    <a:pt x="909" y="2138"/>
                  </a:lnTo>
                  <a:lnTo>
                    <a:pt x="926" y="2215"/>
                  </a:lnTo>
                  <a:lnTo>
                    <a:pt x="941" y="2282"/>
                  </a:lnTo>
                  <a:lnTo>
                    <a:pt x="953" y="2338"/>
                  </a:lnTo>
                  <a:lnTo>
                    <a:pt x="962" y="2381"/>
                  </a:lnTo>
                  <a:lnTo>
                    <a:pt x="968" y="2409"/>
                  </a:lnTo>
                  <a:lnTo>
                    <a:pt x="970" y="2418"/>
                  </a:lnTo>
                  <a:lnTo>
                    <a:pt x="1088" y="2418"/>
                  </a:lnTo>
                  <a:lnTo>
                    <a:pt x="1083" y="2373"/>
                  </a:lnTo>
                  <a:lnTo>
                    <a:pt x="1068" y="2251"/>
                  </a:lnTo>
                  <a:lnTo>
                    <a:pt x="1049" y="2075"/>
                  </a:lnTo>
                  <a:lnTo>
                    <a:pt x="1026" y="1866"/>
                  </a:lnTo>
                  <a:lnTo>
                    <a:pt x="1001" y="1647"/>
                  </a:lnTo>
                  <a:lnTo>
                    <a:pt x="976" y="1441"/>
                  </a:lnTo>
                  <a:lnTo>
                    <a:pt x="955" y="1267"/>
                  </a:lnTo>
                  <a:lnTo>
                    <a:pt x="939" y="11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83" name="Freeform 27"/>
            <p:cNvSpPr>
              <a:spLocks/>
            </p:cNvSpPr>
            <p:nvPr userDrawn="1"/>
          </p:nvSpPr>
          <p:spPr bwMode="auto">
            <a:xfrm>
              <a:off x="5448" y="203"/>
              <a:ext cx="185" cy="347"/>
            </a:xfrm>
            <a:custGeom>
              <a:avLst/>
              <a:gdLst/>
              <a:ahLst/>
              <a:cxnLst>
                <a:cxn ang="0">
                  <a:pos x="91" y="166"/>
                </a:cxn>
                <a:cxn ang="0">
                  <a:pos x="91" y="160"/>
                </a:cxn>
                <a:cxn ang="0">
                  <a:pos x="92" y="144"/>
                </a:cxn>
                <a:cxn ang="0">
                  <a:pos x="93" y="121"/>
                </a:cxn>
                <a:cxn ang="0">
                  <a:pos x="96" y="95"/>
                </a:cxn>
                <a:cxn ang="0">
                  <a:pos x="101" y="66"/>
                </a:cxn>
                <a:cxn ang="0">
                  <a:pos x="109" y="40"/>
                </a:cxn>
                <a:cxn ang="0">
                  <a:pos x="119" y="21"/>
                </a:cxn>
                <a:cxn ang="0">
                  <a:pos x="132" y="8"/>
                </a:cxn>
                <a:cxn ang="0">
                  <a:pos x="145" y="3"/>
                </a:cxn>
                <a:cxn ang="0">
                  <a:pos x="157" y="0"/>
                </a:cxn>
                <a:cxn ang="0">
                  <a:pos x="171" y="0"/>
                </a:cxn>
                <a:cxn ang="0">
                  <a:pos x="184" y="2"/>
                </a:cxn>
                <a:cxn ang="0">
                  <a:pos x="198" y="5"/>
                </a:cxn>
                <a:cxn ang="0">
                  <a:pos x="211" y="9"/>
                </a:cxn>
                <a:cxn ang="0">
                  <a:pos x="226" y="16"/>
                </a:cxn>
                <a:cxn ang="0">
                  <a:pos x="240" y="24"/>
                </a:cxn>
                <a:cxn ang="0">
                  <a:pos x="253" y="33"/>
                </a:cxn>
                <a:cxn ang="0">
                  <a:pos x="267" y="44"/>
                </a:cxn>
                <a:cxn ang="0">
                  <a:pos x="279" y="55"/>
                </a:cxn>
                <a:cxn ang="0">
                  <a:pos x="293" y="68"/>
                </a:cxn>
                <a:cxn ang="0">
                  <a:pos x="305" y="81"/>
                </a:cxn>
                <a:cxn ang="0">
                  <a:pos x="316" y="95"/>
                </a:cxn>
                <a:cxn ang="0">
                  <a:pos x="328" y="109"/>
                </a:cxn>
                <a:cxn ang="0">
                  <a:pos x="338" y="125"/>
                </a:cxn>
                <a:cxn ang="0">
                  <a:pos x="358" y="166"/>
                </a:cxn>
                <a:cxn ang="0">
                  <a:pos x="378" y="226"/>
                </a:cxn>
                <a:cxn ang="0">
                  <a:pos x="399" y="301"/>
                </a:cxn>
                <a:cxn ang="0">
                  <a:pos x="418" y="388"/>
                </a:cxn>
                <a:cxn ang="0">
                  <a:pos x="437" y="484"/>
                </a:cxn>
                <a:cxn ang="0">
                  <a:pos x="455" y="585"/>
                </a:cxn>
                <a:cxn ang="0">
                  <a:pos x="472" y="691"/>
                </a:cxn>
                <a:cxn ang="0">
                  <a:pos x="488" y="798"/>
                </a:cxn>
                <a:cxn ang="0">
                  <a:pos x="503" y="903"/>
                </a:cxn>
                <a:cxn ang="0">
                  <a:pos x="516" y="1003"/>
                </a:cxn>
                <a:cxn ang="0">
                  <a:pos x="529" y="1096"/>
                </a:cxn>
                <a:cxn ang="0">
                  <a:pos x="538" y="1178"/>
                </a:cxn>
                <a:cxn ang="0">
                  <a:pos x="545" y="1246"/>
                </a:cxn>
                <a:cxn ang="0">
                  <a:pos x="552" y="1298"/>
                </a:cxn>
                <a:cxn ang="0">
                  <a:pos x="556" y="1332"/>
                </a:cxn>
                <a:cxn ang="0">
                  <a:pos x="557" y="1344"/>
                </a:cxn>
                <a:cxn ang="0">
                  <a:pos x="91" y="1385"/>
                </a:cxn>
                <a:cxn ang="0">
                  <a:pos x="83" y="427"/>
                </a:cxn>
                <a:cxn ang="0">
                  <a:pos x="176" y="319"/>
                </a:cxn>
                <a:cxn ang="0">
                  <a:pos x="176" y="243"/>
                </a:cxn>
                <a:cxn ang="0">
                  <a:pos x="40" y="372"/>
                </a:cxn>
                <a:cxn ang="0">
                  <a:pos x="0" y="310"/>
                </a:cxn>
                <a:cxn ang="0">
                  <a:pos x="4" y="308"/>
                </a:cxn>
                <a:cxn ang="0">
                  <a:pos x="12" y="300"/>
                </a:cxn>
                <a:cxn ang="0">
                  <a:pos x="23" y="287"/>
                </a:cxn>
                <a:cxn ang="0">
                  <a:pos x="37" y="270"/>
                </a:cxn>
                <a:cxn ang="0">
                  <a:pos x="51" y="249"/>
                </a:cxn>
                <a:cxn ang="0">
                  <a:pos x="67" y="225"/>
                </a:cxn>
                <a:cxn ang="0">
                  <a:pos x="81" y="197"/>
                </a:cxn>
                <a:cxn ang="0">
                  <a:pos x="91" y="166"/>
                </a:cxn>
              </a:cxnLst>
              <a:rect l="0" t="0" r="r" b="b"/>
              <a:pathLst>
                <a:path w="557" h="1385">
                  <a:moveTo>
                    <a:pt x="91" y="166"/>
                  </a:moveTo>
                  <a:lnTo>
                    <a:pt x="91" y="160"/>
                  </a:lnTo>
                  <a:lnTo>
                    <a:pt x="92" y="144"/>
                  </a:lnTo>
                  <a:lnTo>
                    <a:pt x="93" y="121"/>
                  </a:lnTo>
                  <a:lnTo>
                    <a:pt x="96" y="95"/>
                  </a:lnTo>
                  <a:lnTo>
                    <a:pt x="101" y="66"/>
                  </a:lnTo>
                  <a:lnTo>
                    <a:pt x="109" y="40"/>
                  </a:lnTo>
                  <a:lnTo>
                    <a:pt x="119" y="21"/>
                  </a:lnTo>
                  <a:lnTo>
                    <a:pt x="132" y="8"/>
                  </a:lnTo>
                  <a:lnTo>
                    <a:pt x="145" y="3"/>
                  </a:lnTo>
                  <a:lnTo>
                    <a:pt x="157" y="0"/>
                  </a:lnTo>
                  <a:lnTo>
                    <a:pt x="171" y="0"/>
                  </a:lnTo>
                  <a:lnTo>
                    <a:pt x="184" y="2"/>
                  </a:lnTo>
                  <a:lnTo>
                    <a:pt x="198" y="5"/>
                  </a:lnTo>
                  <a:lnTo>
                    <a:pt x="211" y="9"/>
                  </a:lnTo>
                  <a:lnTo>
                    <a:pt x="226" y="16"/>
                  </a:lnTo>
                  <a:lnTo>
                    <a:pt x="240" y="24"/>
                  </a:lnTo>
                  <a:lnTo>
                    <a:pt x="253" y="33"/>
                  </a:lnTo>
                  <a:lnTo>
                    <a:pt x="267" y="44"/>
                  </a:lnTo>
                  <a:lnTo>
                    <a:pt x="279" y="55"/>
                  </a:lnTo>
                  <a:lnTo>
                    <a:pt x="293" y="68"/>
                  </a:lnTo>
                  <a:lnTo>
                    <a:pt x="305" y="81"/>
                  </a:lnTo>
                  <a:lnTo>
                    <a:pt x="316" y="95"/>
                  </a:lnTo>
                  <a:lnTo>
                    <a:pt x="328" y="109"/>
                  </a:lnTo>
                  <a:lnTo>
                    <a:pt x="338" y="125"/>
                  </a:lnTo>
                  <a:lnTo>
                    <a:pt x="358" y="166"/>
                  </a:lnTo>
                  <a:lnTo>
                    <a:pt x="378" y="226"/>
                  </a:lnTo>
                  <a:lnTo>
                    <a:pt x="399" y="301"/>
                  </a:lnTo>
                  <a:lnTo>
                    <a:pt x="418" y="388"/>
                  </a:lnTo>
                  <a:lnTo>
                    <a:pt x="437" y="484"/>
                  </a:lnTo>
                  <a:lnTo>
                    <a:pt x="455" y="585"/>
                  </a:lnTo>
                  <a:lnTo>
                    <a:pt x="472" y="691"/>
                  </a:lnTo>
                  <a:lnTo>
                    <a:pt x="488" y="798"/>
                  </a:lnTo>
                  <a:lnTo>
                    <a:pt x="503" y="903"/>
                  </a:lnTo>
                  <a:lnTo>
                    <a:pt x="516" y="1003"/>
                  </a:lnTo>
                  <a:lnTo>
                    <a:pt x="529" y="1096"/>
                  </a:lnTo>
                  <a:lnTo>
                    <a:pt x="538" y="1178"/>
                  </a:lnTo>
                  <a:lnTo>
                    <a:pt x="545" y="1246"/>
                  </a:lnTo>
                  <a:lnTo>
                    <a:pt x="552" y="1298"/>
                  </a:lnTo>
                  <a:lnTo>
                    <a:pt x="556" y="1332"/>
                  </a:lnTo>
                  <a:lnTo>
                    <a:pt x="557" y="1344"/>
                  </a:lnTo>
                  <a:lnTo>
                    <a:pt x="91" y="1385"/>
                  </a:lnTo>
                  <a:lnTo>
                    <a:pt x="83" y="427"/>
                  </a:lnTo>
                  <a:lnTo>
                    <a:pt x="176" y="319"/>
                  </a:lnTo>
                  <a:lnTo>
                    <a:pt x="176" y="243"/>
                  </a:lnTo>
                  <a:lnTo>
                    <a:pt x="40" y="372"/>
                  </a:lnTo>
                  <a:lnTo>
                    <a:pt x="0" y="310"/>
                  </a:lnTo>
                  <a:lnTo>
                    <a:pt x="4" y="308"/>
                  </a:lnTo>
                  <a:lnTo>
                    <a:pt x="12" y="300"/>
                  </a:lnTo>
                  <a:lnTo>
                    <a:pt x="23" y="287"/>
                  </a:lnTo>
                  <a:lnTo>
                    <a:pt x="37" y="270"/>
                  </a:lnTo>
                  <a:lnTo>
                    <a:pt x="51" y="249"/>
                  </a:lnTo>
                  <a:lnTo>
                    <a:pt x="67" y="225"/>
                  </a:lnTo>
                  <a:lnTo>
                    <a:pt x="81" y="197"/>
                  </a:lnTo>
                  <a:lnTo>
                    <a:pt x="91" y="1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 smtClean="0"/>
              <a:t>Latinas/</a:t>
            </a:r>
            <a:r>
              <a:rPr lang="en-US" sz="3200" dirty="0" err="1" smtClean="0"/>
              <a:t>os</a:t>
            </a:r>
            <a:r>
              <a:rPr lang="en-US" sz="3200" dirty="0" smtClean="0"/>
              <a:t> in STEM: </a:t>
            </a:r>
            <a:br>
              <a:rPr lang="en-US" sz="3200" dirty="0" smtClean="0"/>
            </a:br>
            <a:r>
              <a:rPr lang="en-US" sz="3200" dirty="0" smtClean="0"/>
              <a:t>A Longitudinal Look at the Experiences that Lead to Persistence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pPr algn="ctr"/>
            <a:r>
              <a:rPr lang="en-US" dirty="0" smtClean="0"/>
              <a:t>American Association of Hispanics in Higher Education </a:t>
            </a:r>
          </a:p>
          <a:p>
            <a:pPr algn="ctr"/>
            <a:r>
              <a:rPr lang="en-US" dirty="0" smtClean="0"/>
              <a:t>Sixth Annual National Conference</a:t>
            </a:r>
          </a:p>
          <a:p>
            <a:pPr algn="ctr"/>
            <a:r>
              <a:rPr lang="en-US" dirty="0" smtClean="0"/>
              <a:t>San Antonio, TX</a:t>
            </a:r>
          </a:p>
          <a:p>
            <a:pPr algn="ctr"/>
            <a:r>
              <a:rPr lang="en-US" dirty="0" smtClean="0"/>
              <a:t>March 4, 2011</a:t>
            </a:r>
          </a:p>
          <a:p>
            <a:pPr algn="ctr"/>
            <a:r>
              <a:rPr lang="en-US" dirty="0" smtClean="0"/>
              <a:t>Sylvia </a:t>
            </a:r>
            <a:r>
              <a:rPr lang="en-US" dirty="0" err="1" smtClean="0"/>
              <a:t>Hurtado</a:t>
            </a:r>
            <a:r>
              <a:rPr lang="en-US" dirty="0" smtClean="0"/>
              <a:t>, UCLA</a:t>
            </a:r>
          </a:p>
          <a:p>
            <a:pPr algn="ctr"/>
            <a:r>
              <a:rPr lang="en-US" dirty="0" smtClean="0"/>
              <a:t>Gina A. Garcia, UCLA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National call to increase the participation of Latinas/</a:t>
            </a:r>
            <a:r>
              <a:rPr lang="en-US" dirty="0" err="1" smtClean="0"/>
              <a:t>os</a:t>
            </a:r>
            <a:r>
              <a:rPr lang="en-US" dirty="0" smtClean="0"/>
              <a:t> in STEM degrees and careers</a:t>
            </a:r>
          </a:p>
          <a:p>
            <a:pPr lvl="1"/>
            <a:r>
              <a:rPr lang="en-US" dirty="0" smtClean="0"/>
              <a:t>America COMPETES Act </a:t>
            </a:r>
          </a:p>
          <a:p>
            <a:pPr lvl="1"/>
            <a:r>
              <a:rPr lang="en-US" dirty="0" smtClean="0"/>
              <a:t>College Cost Reduction and Access Act</a:t>
            </a:r>
          </a:p>
          <a:p>
            <a:pPr lvl="1"/>
            <a:r>
              <a:rPr lang="en-US" dirty="0" smtClean="0"/>
              <a:t>Health Care and Education Reconciliation Act</a:t>
            </a:r>
          </a:p>
          <a:p>
            <a:r>
              <a:rPr lang="en-US" dirty="0" smtClean="0"/>
              <a:t>Latinas/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15% of the U.S. population in 2007</a:t>
            </a:r>
          </a:p>
          <a:p>
            <a:pPr lvl="1"/>
            <a:r>
              <a:rPr lang="en-US" dirty="0" smtClean="0"/>
              <a:t>Earned 7.2% of all STEM bachelor’s degrees awarded in 2006</a:t>
            </a:r>
          </a:p>
          <a:p>
            <a:pPr lvl="1"/>
            <a:r>
              <a:rPr lang="en-US" dirty="0" smtClean="0"/>
              <a:t>Made up 5.2% of STEM workforce in 2006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UCLA’s Cooperative Institutional Research Program (CIRP)</a:t>
            </a:r>
          </a:p>
          <a:p>
            <a:pPr lvl="1"/>
            <a:r>
              <a:rPr lang="en-US" dirty="0" smtClean="0"/>
              <a:t>The Freshman Survey (TFS) 2004</a:t>
            </a:r>
          </a:p>
          <a:p>
            <a:pPr lvl="1"/>
            <a:r>
              <a:rPr lang="en-US" dirty="0" smtClean="0"/>
              <a:t>Your First College Year (YFCY) 2005</a:t>
            </a:r>
          </a:p>
          <a:p>
            <a:pPr lvl="1"/>
            <a:r>
              <a:rPr lang="en-US" dirty="0" smtClean="0"/>
              <a:t>College Senior Survey (CSS) 2008</a:t>
            </a:r>
          </a:p>
          <a:p>
            <a:pPr lvl="1"/>
            <a:r>
              <a:rPr lang="en-US" dirty="0" smtClean="0"/>
              <a:t>Graduate Student Focus Groups 2009-2010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944562"/>
          </a:xfrm>
        </p:spPr>
        <p:txBody>
          <a:bodyPr/>
          <a:lstStyle/>
          <a:p>
            <a:r>
              <a:rPr lang="en-US" dirty="0" smtClean="0"/>
              <a:t>BBS vs. STEM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143000" y="1535113"/>
            <a:ext cx="3354388" cy="639762"/>
          </a:xfrm>
        </p:spPr>
        <p:txBody>
          <a:bodyPr/>
          <a:lstStyle/>
          <a:p>
            <a:r>
              <a:rPr lang="en-US" dirty="0" smtClean="0"/>
              <a:t>BBS Majors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295400" y="2174875"/>
            <a:ext cx="3201988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Biology</a:t>
            </a:r>
          </a:p>
          <a:p>
            <a:r>
              <a:rPr lang="en-US" dirty="0" smtClean="0"/>
              <a:t>Biochemistry</a:t>
            </a:r>
          </a:p>
          <a:p>
            <a:r>
              <a:rPr lang="en-US" dirty="0" err="1" smtClean="0"/>
              <a:t>Biophyshics</a:t>
            </a:r>
            <a:endParaRPr lang="en-US" dirty="0" smtClean="0"/>
          </a:p>
          <a:p>
            <a:r>
              <a:rPr lang="en-US" dirty="0" smtClean="0"/>
              <a:t>Microbiology</a:t>
            </a:r>
          </a:p>
          <a:p>
            <a:r>
              <a:rPr lang="en-US" dirty="0" smtClean="0"/>
              <a:t>Bacteriology</a:t>
            </a:r>
          </a:p>
          <a:p>
            <a:r>
              <a:rPr lang="en-US" dirty="0" smtClean="0"/>
              <a:t>Zoology</a:t>
            </a:r>
          </a:p>
          <a:p>
            <a:r>
              <a:rPr lang="en-US" dirty="0" smtClean="0"/>
              <a:t>Chemistry</a:t>
            </a:r>
          </a:p>
          <a:p>
            <a:r>
              <a:rPr lang="en-US" dirty="0" smtClean="0"/>
              <a:t>Medicine</a:t>
            </a:r>
          </a:p>
          <a:p>
            <a:r>
              <a:rPr lang="en-US" dirty="0" smtClean="0"/>
              <a:t>Dentistry</a:t>
            </a:r>
          </a:p>
          <a:p>
            <a:r>
              <a:rPr lang="en-US" dirty="0" smtClean="0"/>
              <a:t>Veterinary Medicine</a:t>
            </a:r>
          </a:p>
          <a:p>
            <a:r>
              <a:rPr lang="en-US" dirty="0" smtClean="0"/>
              <a:t>Pharmacy</a:t>
            </a:r>
          </a:p>
          <a:p>
            <a:r>
              <a:rPr lang="en-US" dirty="0" smtClean="0"/>
              <a:t>Psychology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257800" y="1535113"/>
            <a:ext cx="3429000" cy="639762"/>
          </a:xfrm>
        </p:spPr>
        <p:txBody>
          <a:bodyPr/>
          <a:lstStyle/>
          <a:p>
            <a:r>
              <a:rPr lang="en-US" dirty="0" smtClean="0"/>
              <a:t>STEM majors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5105400" y="2174875"/>
            <a:ext cx="3581400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BBS majors plus…</a:t>
            </a:r>
          </a:p>
          <a:p>
            <a:r>
              <a:rPr lang="en-US" dirty="0" smtClean="0"/>
              <a:t>Aeronautical Engineering</a:t>
            </a:r>
          </a:p>
          <a:p>
            <a:r>
              <a:rPr lang="en-US" dirty="0" smtClean="0"/>
              <a:t>Civil Engineering</a:t>
            </a:r>
          </a:p>
          <a:p>
            <a:r>
              <a:rPr lang="en-US" dirty="0" smtClean="0"/>
              <a:t>Chemical Engineering</a:t>
            </a:r>
          </a:p>
          <a:p>
            <a:r>
              <a:rPr lang="en-US" dirty="0" smtClean="0"/>
              <a:t>Computer Engineering</a:t>
            </a:r>
          </a:p>
          <a:p>
            <a:r>
              <a:rPr lang="en-US" dirty="0" smtClean="0"/>
              <a:t>Electrical Engineering</a:t>
            </a:r>
          </a:p>
          <a:p>
            <a:r>
              <a:rPr lang="en-US" dirty="0" smtClean="0"/>
              <a:t>Industrial Engineering</a:t>
            </a:r>
          </a:p>
          <a:p>
            <a:r>
              <a:rPr lang="en-US" dirty="0" smtClean="0"/>
              <a:t>Mechanical Engineering</a:t>
            </a:r>
          </a:p>
          <a:p>
            <a:r>
              <a:rPr lang="en-US" dirty="0" smtClean="0"/>
              <a:t>Astronomy</a:t>
            </a:r>
          </a:p>
          <a:p>
            <a:r>
              <a:rPr lang="en-US" dirty="0" smtClean="0"/>
              <a:t>Mathematics</a:t>
            </a:r>
          </a:p>
          <a:p>
            <a:r>
              <a:rPr lang="en-US" dirty="0" smtClean="0"/>
              <a:t>Physics</a:t>
            </a:r>
          </a:p>
          <a:p>
            <a:r>
              <a:rPr lang="en-US" dirty="0" smtClean="0"/>
              <a:t>Nursing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Aspiring Scientists-Fall 2004 </a:t>
            </a:r>
            <a:r>
              <a:rPr lang="en-US" sz="2800" dirty="0" smtClean="0"/>
              <a:t>(n=5,425)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comparison to White students, Latina/o </a:t>
            </a:r>
            <a:r>
              <a:rPr lang="en-US" i="1" dirty="0" smtClean="0"/>
              <a:t>aspiring</a:t>
            </a:r>
            <a:r>
              <a:rPr lang="en-US" dirty="0" smtClean="0"/>
              <a:t> scientists…</a:t>
            </a:r>
          </a:p>
          <a:p>
            <a:pPr lvl="1"/>
            <a:r>
              <a:rPr lang="en-US" dirty="0" smtClean="0"/>
              <a:t>Have higher financial </a:t>
            </a:r>
            <a:r>
              <a:rPr lang="en-US" dirty="0"/>
              <a:t>c</a:t>
            </a:r>
            <a:r>
              <a:rPr lang="en-US" dirty="0" smtClean="0"/>
              <a:t>oncerns</a:t>
            </a:r>
          </a:p>
          <a:p>
            <a:pPr lvl="1"/>
            <a:r>
              <a:rPr lang="en-US" dirty="0" smtClean="0"/>
              <a:t>Are less prepared academically</a:t>
            </a:r>
          </a:p>
          <a:p>
            <a:pPr lvl="1"/>
            <a:r>
              <a:rPr lang="en-US" dirty="0" smtClean="0"/>
              <a:t>Have lower academic self-confidence</a:t>
            </a:r>
          </a:p>
          <a:p>
            <a:pPr lvl="1"/>
            <a:r>
              <a:rPr lang="en-US" dirty="0" smtClean="0"/>
              <a:t>Take fewer math &amp; science </a:t>
            </a:r>
            <a:r>
              <a:rPr lang="en-US" dirty="0"/>
              <a:t>c</a:t>
            </a:r>
            <a:r>
              <a:rPr lang="en-US" dirty="0" smtClean="0"/>
              <a:t>ourses in high school</a:t>
            </a:r>
          </a:p>
          <a:p>
            <a:pPr lvl="1"/>
            <a:r>
              <a:rPr lang="en-US" dirty="0" smtClean="0"/>
              <a:t>Have lower aspirations for pursuing a career as a scientific researcher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Aspiring Scientists-Fall 2004 </a:t>
            </a:r>
            <a:r>
              <a:rPr lang="en-US" sz="2800" dirty="0" smtClean="0"/>
              <a:t>(n=5,425)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990600" y="1447800"/>
          <a:ext cx="731361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Aspiring Scientists-Fall 2004 </a:t>
            </a:r>
            <a:r>
              <a:rPr lang="en-US" sz="2800" dirty="0" smtClean="0"/>
              <a:t>(n=5,425)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comparison to White students, </a:t>
            </a:r>
            <a:r>
              <a:rPr lang="en-US" u="sng" dirty="0" smtClean="0"/>
              <a:t>more</a:t>
            </a:r>
            <a:r>
              <a:rPr lang="en-US" dirty="0" smtClean="0"/>
              <a:t> Latina/o </a:t>
            </a:r>
            <a:r>
              <a:rPr lang="en-US" i="1" dirty="0" smtClean="0"/>
              <a:t>aspiring</a:t>
            </a:r>
            <a:r>
              <a:rPr lang="en-US" dirty="0" smtClean="0"/>
              <a:t> scientists…</a:t>
            </a:r>
          </a:p>
          <a:p>
            <a:pPr lvl="1"/>
            <a:r>
              <a:rPr lang="en-US" dirty="0" smtClean="0"/>
              <a:t>Attend institutions w/ NIH-sponsored programs </a:t>
            </a:r>
          </a:p>
          <a:p>
            <a:pPr lvl="1"/>
            <a:r>
              <a:rPr lang="en-US" dirty="0" smtClean="0"/>
              <a:t>Participate in summer research programs &amp; health science research programs (prior to college)</a:t>
            </a:r>
          </a:p>
          <a:p>
            <a:pPr lvl="1"/>
            <a:r>
              <a:rPr lang="en-US" dirty="0" smtClean="0"/>
              <a:t>Aspire for a Ph.D. or </a:t>
            </a:r>
            <a:r>
              <a:rPr lang="en-US" dirty="0" err="1" smtClean="0"/>
              <a:t>Ed.D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Aspire to become a physician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Aspiring Scientists-Fall 2004 </a:t>
            </a:r>
            <a:r>
              <a:rPr lang="en-US" sz="2800" dirty="0" smtClean="0"/>
              <a:t>(n=5,425)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90600" y="1447800"/>
          <a:ext cx="731361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Emerging Scientists-Spring 2005 </a:t>
            </a:r>
            <a:r>
              <a:rPr lang="en-US" sz="2800" dirty="0" smtClean="0"/>
              <a:t>(n=674)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comparison to White and Asian students, Latina/o </a:t>
            </a:r>
            <a:r>
              <a:rPr lang="en-US" i="1" dirty="0" smtClean="0"/>
              <a:t>emerging</a:t>
            </a:r>
            <a:r>
              <a:rPr lang="en-US" dirty="0" smtClean="0"/>
              <a:t> scientists… </a:t>
            </a:r>
          </a:p>
          <a:p>
            <a:pPr lvl="1"/>
            <a:r>
              <a:rPr lang="en-US" dirty="0" smtClean="0"/>
              <a:t>Have higher financial concerns </a:t>
            </a:r>
          </a:p>
          <a:p>
            <a:pPr lvl="1"/>
            <a:r>
              <a:rPr lang="en-US" dirty="0" smtClean="0"/>
              <a:t>Have lower academic performance (grades)</a:t>
            </a:r>
          </a:p>
          <a:p>
            <a:pPr lvl="1"/>
            <a:r>
              <a:rPr lang="en-US" dirty="0" smtClean="0"/>
              <a:t>Have lower academic self-confidence</a:t>
            </a:r>
          </a:p>
          <a:p>
            <a:pPr lvl="1"/>
            <a:r>
              <a:rPr lang="en-US" dirty="0" smtClean="0"/>
              <a:t>Experience higher rates of racial tension or discrimination on campus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Emerging Scientists-Spring 2005 </a:t>
            </a:r>
            <a:r>
              <a:rPr lang="en-US" sz="2800" dirty="0" smtClean="0"/>
              <a:t>(n=674)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90600" y="1447800"/>
          <a:ext cx="731361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Emerging Scientists-Spring 2005 </a:t>
            </a:r>
            <a:r>
              <a:rPr lang="en-US" sz="2800" dirty="0" smtClean="0"/>
              <a:t>(n=674)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comparison to White and Asian students, </a:t>
            </a:r>
            <a:r>
              <a:rPr lang="en-US" u="sng" dirty="0" smtClean="0"/>
              <a:t>more</a:t>
            </a:r>
            <a:r>
              <a:rPr lang="en-US" dirty="0" smtClean="0"/>
              <a:t> Latina/o </a:t>
            </a:r>
            <a:r>
              <a:rPr lang="en-US" i="1" dirty="0" smtClean="0"/>
              <a:t>emerging</a:t>
            </a:r>
            <a:r>
              <a:rPr lang="en-US" dirty="0" smtClean="0"/>
              <a:t> scientists… </a:t>
            </a:r>
          </a:p>
          <a:p>
            <a:pPr lvl="1"/>
            <a:r>
              <a:rPr lang="en-US" dirty="0" smtClean="0"/>
              <a:t>Have a desire to improve the health of minority communities</a:t>
            </a:r>
          </a:p>
          <a:p>
            <a:pPr lvl="1"/>
            <a:r>
              <a:rPr lang="en-US" dirty="0" smtClean="0"/>
              <a:t>Took a first-year experience course </a:t>
            </a:r>
          </a:p>
          <a:p>
            <a:pPr lvl="1"/>
            <a:r>
              <a:rPr lang="en-US" dirty="0" smtClean="0"/>
              <a:t>Worked on a professor’s research project in their first year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Year Latina/o STEM Students (n=594)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Decline in aspirations for Ph.D. or </a:t>
            </a:r>
            <a:r>
              <a:rPr lang="en-US" sz="2200" dirty="0" err="1" smtClean="0"/>
              <a:t>Ed.D</a:t>
            </a:r>
            <a:r>
              <a:rPr lang="en-US" sz="2200" dirty="0" smtClean="0"/>
              <a:t>. (from freshman year)</a:t>
            </a:r>
          </a:p>
          <a:p>
            <a:r>
              <a:rPr lang="en-US" sz="2200" dirty="0" smtClean="0"/>
              <a:t>Increase in aspirations for M.A. or M.S. (from freshman year)</a:t>
            </a:r>
          </a:p>
          <a:p>
            <a:r>
              <a:rPr lang="en-US" sz="2200" dirty="0" smtClean="0"/>
              <a:t>Higher debt accumulation than White and Asian STEM students</a:t>
            </a:r>
          </a:p>
          <a:p>
            <a:r>
              <a:rPr lang="en-US" sz="2200" dirty="0" smtClean="0"/>
              <a:t>More likely than White and Asian students to help support family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Year Latina/o STEM Students (n=594)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990600" y="1447800"/>
          <a:ext cx="731361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Year Latina/o STEM Students (n=594)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990600" y="1447800"/>
          <a:ext cx="7620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Year Latina/o STEM Students (n=594)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90600" y="1676400"/>
          <a:ext cx="731361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76600" y="12954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Science Identity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Year Latina/o STEM Students (n=594)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Predictors of Persistence</a:t>
            </a:r>
          </a:p>
          <a:p>
            <a:pPr lvl="1"/>
            <a:r>
              <a:rPr lang="en-US" dirty="0" smtClean="0"/>
              <a:t>College generational status (-)</a:t>
            </a:r>
          </a:p>
          <a:p>
            <a:pPr lvl="1"/>
            <a:r>
              <a:rPr lang="en-US" dirty="0" smtClean="0"/>
              <a:t>Standardized test scores (+)</a:t>
            </a:r>
          </a:p>
          <a:p>
            <a:pPr lvl="1"/>
            <a:r>
              <a:rPr lang="en-US" dirty="0" smtClean="0"/>
              <a:t>Participation in a club/organization related to major (+)</a:t>
            </a:r>
          </a:p>
          <a:p>
            <a:pPr lvl="1"/>
            <a:r>
              <a:rPr lang="en-US" dirty="0" smtClean="0"/>
              <a:t>Participation in undergraduate research (+)</a:t>
            </a:r>
          </a:p>
          <a:p>
            <a:pPr lvl="1"/>
            <a:r>
              <a:rPr lang="en-US" dirty="0" smtClean="0"/>
              <a:t>Sense of belonging (+)</a:t>
            </a:r>
          </a:p>
          <a:p>
            <a:pPr lvl="1"/>
            <a:r>
              <a:rPr lang="en-US" dirty="0" smtClean="0"/>
              <a:t>Negative cross-racial interactions (-)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Latina/o Graduate 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	And like I said before, I always thought it was just </a:t>
            </a:r>
            <a:r>
              <a:rPr lang="en-US" sz="2400" dirty="0" err="1" smtClean="0"/>
              <a:t>gonna</a:t>
            </a:r>
            <a:r>
              <a:rPr lang="en-US" sz="2400" dirty="0" smtClean="0"/>
              <a:t> be med school – that’s what I envisioned.  I took all the prerequisites, even the MCAT’s, but I  participated in a research program and I really liked it.  So as far as graduate school, once I took that program I started my last semester in research with the person that’s now my advisor.  She’s the one that introduced me to several scholarship programs that were available in graduate school.</a:t>
            </a:r>
          </a:p>
          <a:p>
            <a:pPr>
              <a:buNone/>
            </a:pPr>
            <a:r>
              <a:rPr lang="en-US" sz="2400" dirty="0" smtClean="0"/>
              <a:t>	(Lauren, Latina, Molecular Biology, HSI)</a:t>
            </a:r>
            <a:endParaRPr lang="en-US" sz="20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Latina/o Graduate 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	But this professor saw something else and gave me this opportunity to work in his lab.  And that’s when I started doing more energy related research.  And from there, I could start seeing there’s something else that I could do here.  And he paid for [me to attend a] conference.  I got accepted and we did this fellowship.  So that gave me more information about more PhD programs.  And then he helped me to apply for a PhD.  So when I left school, I got accepted in two schools first for doing the Ph.D.</a:t>
            </a:r>
          </a:p>
          <a:p>
            <a:pPr>
              <a:buNone/>
            </a:pPr>
            <a:r>
              <a:rPr lang="en-US" sz="2400" dirty="0" smtClean="0"/>
              <a:t>	(Tyler, Latino, Chemical/</a:t>
            </a:r>
            <a:r>
              <a:rPr lang="en-US" sz="2400" dirty="0" err="1" smtClean="0"/>
              <a:t>Biomolecular</a:t>
            </a:r>
            <a:r>
              <a:rPr lang="en-US" sz="2400" dirty="0" smtClean="0"/>
              <a:t> Engineering, PWI)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Latina/o Graduate 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I didn't know about grad school or anything, when I [started undergrad].  But I was in a few of the undergraduate minority research programs, almost all throughout my undergraduate years, like three years.  And they always did encourage me to go to graduate school.  So, I knew that I definitely did want to go to grad school, eventually, and do research.</a:t>
            </a:r>
          </a:p>
          <a:p>
            <a:pPr>
              <a:buNone/>
            </a:pPr>
            <a:r>
              <a:rPr lang="en-US" dirty="0" smtClean="0"/>
              <a:t>	(George, Latino, Molecular Biology, PWI)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for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attention and program interventions to encourage and sustain Latina/o science talent</a:t>
            </a:r>
          </a:p>
          <a:p>
            <a:r>
              <a:rPr lang="en-US" dirty="0" smtClean="0"/>
              <a:t>Focus interventions on points of loss—1</a:t>
            </a:r>
            <a:r>
              <a:rPr lang="en-US" baseline="30000" dirty="0" smtClean="0"/>
              <a:t>st</a:t>
            </a:r>
            <a:r>
              <a:rPr lang="en-US" dirty="0" smtClean="0"/>
              <a:t> year, entrance to the major, transition to post grad</a:t>
            </a:r>
          </a:p>
          <a:p>
            <a:r>
              <a:rPr lang="en-US" dirty="0" smtClean="0"/>
              <a:t>Greater institutional efforts are needed to position Latina/</a:t>
            </a:r>
            <a:r>
              <a:rPr lang="en-US" dirty="0" err="1" smtClean="0"/>
              <a:t>os</a:t>
            </a:r>
            <a:r>
              <a:rPr lang="en-US" dirty="0" smtClean="0"/>
              <a:t> for entering graduate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for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Financial concerns are a key barrier for STEM: Consider debt forgiveness for entering STEM or teaching in science</a:t>
            </a:r>
          </a:p>
          <a:p>
            <a:r>
              <a:rPr lang="en-US" dirty="0" smtClean="0"/>
              <a:t>UG Programs should include stipends and book grants to cover the costs of expensive but necessary texts</a:t>
            </a:r>
          </a:p>
          <a:p>
            <a:r>
              <a:rPr lang="en-US" dirty="0" smtClean="0"/>
              <a:t>Continue funding to institutions and support Latina/o faculty who are mentoring the next generation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Contact Information</a:t>
            </a:r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990600" y="1362075"/>
            <a:ext cx="24384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>
                <a:solidFill>
                  <a:srgbClr val="21324D"/>
                </a:solidFill>
              </a:rPr>
              <a:t>Faculty and Co-PIs: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b="1"/>
              <a:t>Sylvia Hurtado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b="1"/>
              <a:t>Mitchell Chang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en-US" sz="2000" u="sng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en-US" sz="2000" u="sng"/>
          </a:p>
        </p:txBody>
      </p:sp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3505200" y="1362075"/>
            <a:ext cx="2895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21324D"/>
                </a:solidFill>
              </a:rPr>
              <a:t>Postdoctoral Scholars:</a:t>
            </a:r>
          </a:p>
          <a:p>
            <a:r>
              <a:rPr lang="en-US"/>
              <a:t>Kevin Eagan</a:t>
            </a:r>
          </a:p>
          <a:p>
            <a:r>
              <a:rPr lang="en-US"/>
              <a:t>Josephine Gasiewski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553200" y="1362075"/>
            <a:ext cx="2438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21324D"/>
                </a:solidFill>
              </a:rPr>
              <a:t>Administrative Staff:</a:t>
            </a:r>
          </a:p>
          <a:p>
            <a:r>
              <a:rPr lang="en-US"/>
              <a:t>Aaron Pearl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990600" y="2590800"/>
            <a:ext cx="3962400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dirty="0">
                <a:solidFill>
                  <a:srgbClr val="21324D"/>
                </a:solidFill>
              </a:rPr>
              <a:t>Graduate Research Assistants:</a:t>
            </a:r>
            <a:endParaRPr lang="en-US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dirty="0"/>
              <a:t>Christopher Newman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dirty="0"/>
              <a:t>Minh Tran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dirty="0"/>
              <a:t>Jessica </a:t>
            </a:r>
            <a:r>
              <a:rPr lang="en-US" dirty="0" err="1"/>
              <a:t>Sharkness</a:t>
            </a:r>
            <a:endParaRPr lang="en-US" dirty="0"/>
          </a:p>
        </p:txBody>
      </p:sp>
      <p:sp>
        <p:nvSpPr>
          <p:cNvPr id="18439" name="Rectangle 6"/>
          <p:cNvSpPr>
            <a:spLocks noChangeArrowheads="1"/>
          </p:cNvSpPr>
          <p:nvPr/>
        </p:nvSpPr>
        <p:spPr bwMode="auto">
          <a:xfrm>
            <a:off x="4343400" y="2819400"/>
            <a:ext cx="1957388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/>
              <a:t>Gina Garcia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/>
              <a:t>Felisha Herrera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/>
              <a:t>Cindy Mosqueda</a:t>
            </a:r>
            <a:endParaRPr lang="en-US" u="sng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en-US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6705600" y="2819400"/>
            <a:ext cx="19161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Juan Garibay</a:t>
            </a:r>
          </a:p>
          <a:p>
            <a:r>
              <a:rPr lang="en-US"/>
              <a:t>Tanya Figueroa</a:t>
            </a:r>
          </a:p>
          <a:p>
            <a:endParaRPr lang="en-US"/>
          </a:p>
        </p:txBody>
      </p:sp>
      <p:sp>
        <p:nvSpPr>
          <p:cNvPr id="18441" name="Rectangle 4"/>
          <p:cNvSpPr>
            <a:spLocks noChangeArrowheads="1"/>
          </p:cNvSpPr>
          <p:nvPr/>
        </p:nvSpPr>
        <p:spPr bwMode="auto">
          <a:xfrm>
            <a:off x="381000" y="3962400"/>
            <a:ext cx="8763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/>
              <a:t>Papers and reports are available for download at: </a:t>
            </a: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3200"/>
              <a:t>http://heri.ucla.edu/nih</a:t>
            </a:r>
            <a:endParaRPr lang="en-US" sz="2800"/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/>
              <a:t>Project e-mail: </a:t>
            </a:r>
            <a:r>
              <a:rPr lang="en-US" sz="2000">
                <a:solidFill>
                  <a:srgbClr val="003399"/>
                </a:solidFill>
              </a:rPr>
              <a:t>herinih@ucla.edu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28600" y="5562600"/>
            <a:ext cx="7696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1600" kern="0" dirty="0">
                <a:latin typeface="+mn-lt"/>
              </a:rPr>
              <a:t>Acknowledgments: This study was made possible by the support of the National Institute of General Medical Sciences, NIH Grant Numbers 1 R01 GMO71968-01 and R01 GMO71968-05 as well as the National Science Foundation, NSF Grant Number 0757076. This independent research and the views expressed here do not indicate endorsement by the sponsors.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ASHE_2010_Presentation_11.8.10</Template>
  <TotalTime>2308</TotalTime>
  <Words>1761</Words>
  <Application>Microsoft Office PowerPoint</Application>
  <PresentationFormat>On-screen Show (4:3)</PresentationFormat>
  <Paragraphs>209</Paragraphs>
  <Slides>22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Eclipse</vt:lpstr>
      <vt:lpstr>Latinas/os in STEM:  A Longitudinal Look at the Experiences that Lead to Persistence</vt:lpstr>
      <vt:lpstr>Background</vt:lpstr>
      <vt:lpstr>Sample</vt:lpstr>
      <vt:lpstr>BBS vs. STEM</vt:lpstr>
      <vt:lpstr>Aspiring Scientists-Fall 2004 (n=5,425)</vt:lpstr>
      <vt:lpstr>Aspiring Scientists-Fall 2004 (n=5,425)</vt:lpstr>
      <vt:lpstr>Aspiring Scientists-Fall 2004 (n=5,425)</vt:lpstr>
      <vt:lpstr>Aspiring Scientists-Fall 2004 (n=5,425)</vt:lpstr>
      <vt:lpstr>Emerging Scientists-Spring 2005 (n=674)</vt:lpstr>
      <vt:lpstr>Emerging Scientists-Spring 2005 (n=674)</vt:lpstr>
      <vt:lpstr>Emerging Scientists-Spring 2005 (n=674)</vt:lpstr>
      <vt:lpstr>4th Year Latina/o STEM Students (n=594)</vt:lpstr>
      <vt:lpstr>4th Year Latina/o STEM Students (n=594)</vt:lpstr>
      <vt:lpstr>4th Year Latina/o STEM Students (n=594)</vt:lpstr>
      <vt:lpstr>4th Year Latina/o STEM Students (n=594)</vt:lpstr>
      <vt:lpstr>4th Year Latina/o STEM Students (n=594)</vt:lpstr>
      <vt:lpstr>Latina/o Graduate STEM</vt:lpstr>
      <vt:lpstr>Latina/o Graduate STEM</vt:lpstr>
      <vt:lpstr>Latina/o Graduate STEM</vt:lpstr>
      <vt:lpstr>Implications for Practice</vt:lpstr>
      <vt:lpstr>Implications for Practice</vt:lpstr>
      <vt:lpstr>Contact Information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gingarcia</dc:creator>
  <cp:lastModifiedBy>gingarcia</cp:lastModifiedBy>
  <cp:revision>140</cp:revision>
  <dcterms:created xsi:type="dcterms:W3CDTF">2011-03-04T14:42:13Z</dcterms:created>
  <dcterms:modified xsi:type="dcterms:W3CDTF">2011-03-07T17:24:53Z</dcterms:modified>
</cp:coreProperties>
</file>